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Секция по подразбиране" id="{F0EFFDCE-82EA-44F5-9661-CEDB713656AB}">
          <p14:sldIdLst>
            <p14:sldId id="256"/>
            <p14:sldId id="258"/>
            <p14:sldId id="259"/>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0" d="100"/>
          <a:sy n="110" d="100"/>
        </p:scale>
        <p:origin x="-216" y="17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7" name="Правоъгълник с два заоблени срещуположни ъгъла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лавие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bg-BG" smtClean="0"/>
              <a:t>Редакт. стил загл. образец</a:t>
            </a:r>
            <a:endParaRPr kumimoji="0" lang="en-US"/>
          </a:p>
        </p:txBody>
      </p:sp>
      <p:sp>
        <p:nvSpPr>
          <p:cNvPr id="9" name="Подзаглавие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bg-BG" smtClean="0"/>
              <a:t>Щракнете за редакция стил подзагл. обр.</a:t>
            </a:r>
            <a:endParaRPr kumimoji="0" lang="en-US"/>
          </a:p>
        </p:txBody>
      </p:sp>
      <p:sp>
        <p:nvSpPr>
          <p:cNvPr id="10" name="Контейнер за дата 9"/>
          <p:cNvSpPr>
            <a:spLocks noGrp="1"/>
          </p:cNvSpPr>
          <p:nvPr>
            <p:ph type="dt" sz="half" idx="10"/>
          </p:nvPr>
        </p:nvSpPr>
        <p:spPr>
          <a:xfrm>
            <a:off x="5562600" y="6509004"/>
            <a:ext cx="3002280" cy="274320"/>
          </a:xfrm>
        </p:spPr>
        <p:txBody>
          <a:bodyPr vert="horz" rtlCol="0"/>
          <a:lstStyle>
            <a:extLst/>
          </a:lstStyle>
          <a:p>
            <a:fld id="{273CC536-4F3D-4E22-A9F1-A3C6D40310AC}" type="datetimeFigureOut">
              <a:rPr lang="bg-BG" smtClean="0"/>
              <a:pPr/>
              <a:t>11.03.2019 г.</a:t>
            </a:fld>
            <a:endParaRPr lang="bg-BG"/>
          </a:p>
        </p:txBody>
      </p:sp>
      <p:sp>
        <p:nvSpPr>
          <p:cNvPr id="11" name="Контейнер за номер на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53F3F3C-A60D-426C-8F94-912700854F7B}" type="slidenum">
              <a:rPr lang="bg-BG" smtClean="0"/>
              <a:pPr/>
              <a:t>‹#›</a:t>
            </a:fld>
            <a:endParaRPr lang="bg-BG"/>
          </a:p>
        </p:txBody>
      </p:sp>
      <p:sp>
        <p:nvSpPr>
          <p:cNvPr id="12" name="Контейнер за долния колонтитул 11"/>
          <p:cNvSpPr>
            <a:spLocks noGrp="1"/>
          </p:cNvSpPr>
          <p:nvPr>
            <p:ph type="ftr" sz="quarter" idx="12"/>
          </p:nvPr>
        </p:nvSpPr>
        <p:spPr>
          <a:xfrm>
            <a:off x="1600200" y="6509004"/>
            <a:ext cx="3907464" cy="274320"/>
          </a:xfrm>
        </p:spPr>
        <p:txBody>
          <a:bodyPr vert="horz" rtlCol="0"/>
          <a:lstStyle>
            <a:extLst/>
          </a:lstStyle>
          <a:p>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extLs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p:txBody>
          <a:bodyPr vert="eaVert"/>
          <a:lstStyle>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273CC536-4F3D-4E22-A9F1-A3C6D40310AC}" type="datetimeFigureOut">
              <a:rPr lang="bg-BG" smtClean="0"/>
              <a:pPr/>
              <a:t>11.03.2019 г.</a:t>
            </a:fld>
            <a:endParaRPr lang="bg-BG"/>
          </a:p>
        </p:txBody>
      </p:sp>
      <p:sp>
        <p:nvSpPr>
          <p:cNvPr id="5" name="Контейнер за долния колонтитул 4"/>
          <p:cNvSpPr>
            <a:spLocks noGrp="1"/>
          </p:cNvSpPr>
          <p:nvPr>
            <p:ph type="ftr" sz="quarter" idx="11"/>
          </p:nvPr>
        </p:nvSpPr>
        <p:spPr/>
        <p:txBody>
          <a:bodyPr/>
          <a:lstStyle>
            <a:extLst/>
          </a:lstStyle>
          <a:p>
            <a:endParaRPr lang="bg-BG"/>
          </a:p>
        </p:txBody>
      </p:sp>
      <p:sp>
        <p:nvSpPr>
          <p:cNvPr id="6" name="Контейнер за номер на слайда 5"/>
          <p:cNvSpPr>
            <a:spLocks noGrp="1"/>
          </p:cNvSpPr>
          <p:nvPr>
            <p:ph type="sldNum" sz="quarter" idx="12"/>
          </p:nvPr>
        </p:nvSpPr>
        <p:spPr/>
        <p:txBody>
          <a:bodyPr/>
          <a:lstStyle>
            <a:extLst/>
          </a:lstStyle>
          <a:p>
            <a:fld id="{353F3F3C-A60D-426C-8F94-912700854F7B}"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lvl1pPr algn="l">
              <a:defRPr/>
            </a:lvl1pPr>
            <a:extLs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273CC536-4F3D-4E22-A9F1-A3C6D40310AC}" type="datetimeFigureOut">
              <a:rPr lang="bg-BG" smtClean="0"/>
              <a:pPr/>
              <a:t>11.03.2019 г.</a:t>
            </a:fld>
            <a:endParaRPr lang="bg-BG"/>
          </a:p>
        </p:txBody>
      </p:sp>
      <p:sp>
        <p:nvSpPr>
          <p:cNvPr id="5" name="Контейнер за долния колонтитул 4"/>
          <p:cNvSpPr>
            <a:spLocks noGrp="1"/>
          </p:cNvSpPr>
          <p:nvPr>
            <p:ph type="ftr" sz="quarter" idx="11"/>
          </p:nvPr>
        </p:nvSpPr>
        <p:spPr/>
        <p:txBody>
          <a:bodyPr/>
          <a:lstStyle>
            <a:extLst/>
          </a:lstStyle>
          <a:p>
            <a:endParaRPr lang="bg-BG"/>
          </a:p>
        </p:txBody>
      </p:sp>
      <p:sp>
        <p:nvSpPr>
          <p:cNvPr id="6" name="Контейнер за номер на слайда 5"/>
          <p:cNvSpPr>
            <a:spLocks noGrp="1"/>
          </p:cNvSpPr>
          <p:nvPr>
            <p:ph type="sldNum" sz="quarter" idx="12"/>
          </p:nvPr>
        </p:nvSpPr>
        <p:spPr/>
        <p:txBody>
          <a:bodyPr/>
          <a:lstStyle>
            <a:extLst/>
          </a:lstStyle>
          <a:p>
            <a:fld id="{353F3F3C-A60D-426C-8F94-912700854F7B}"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7" name="Правоъгъл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лавие 1"/>
          <p:cNvSpPr>
            <a:spLocks noGrp="1"/>
          </p:cNvSpPr>
          <p:nvPr>
            <p:ph type="title"/>
          </p:nvPr>
        </p:nvSpPr>
        <p:spPr/>
        <p:txBody>
          <a:bodyPr/>
          <a:lstStyle>
            <a:extLst/>
          </a:lstStyle>
          <a:p>
            <a:r>
              <a:rPr kumimoji="0" lang="bg-BG" smtClean="0"/>
              <a:t>Редакт. стил загл. образец</a:t>
            </a:r>
            <a:endParaRPr kumimoji="0" lang="en-US"/>
          </a:p>
        </p:txBody>
      </p:sp>
      <p:sp>
        <p:nvSpPr>
          <p:cNvPr id="3" name="Контейнер за съдържание 2"/>
          <p:cNvSpPr>
            <a:spLocks noGrp="1"/>
          </p:cNvSpPr>
          <p:nvPr>
            <p:ph idx="1"/>
          </p:nvPr>
        </p:nvSpPr>
        <p:spPr/>
        <p:txBody>
          <a:bodyPr/>
          <a:lstStyle>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273CC536-4F3D-4E22-A9F1-A3C6D40310AC}" type="datetimeFigureOut">
              <a:rPr lang="bg-BG" smtClean="0"/>
              <a:pPr/>
              <a:t>11.03.2019 г.</a:t>
            </a:fld>
            <a:endParaRPr lang="bg-BG"/>
          </a:p>
        </p:txBody>
      </p:sp>
      <p:sp>
        <p:nvSpPr>
          <p:cNvPr id="5" name="Контейнер за долния колонтитул 4"/>
          <p:cNvSpPr>
            <a:spLocks noGrp="1"/>
          </p:cNvSpPr>
          <p:nvPr>
            <p:ph type="ftr" sz="quarter" idx="11"/>
          </p:nvPr>
        </p:nvSpPr>
        <p:spPr/>
        <p:txBody>
          <a:bodyPr/>
          <a:lstStyle>
            <a:extLst/>
          </a:lstStyle>
          <a:p>
            <a:endParaRPr lang="bg-BG"/>
          </a:p>
        </p:txBody>
      </p:sp>
      <p:sp>
        <p:nvSpPr>
          <p:cNvPr id="6" name="Контейнер за номер на слайда 5"/>
          <p:cNvSpPr>
            <a:spLocks noGrp="1"/>
          </p:cNvSpPr>
          <p:nvPr>
            <p:ph type="sldNum" sz="quarter" idx="12"/>
          </p:nvPr>
        </p:nvSpPr>
        <p:spPr/>
        <p:txBody>
          <a:bodyPr/>
          <a:lstStyle>
            <a:extLst/>
          </a:lstStyle>
          <a:p>
            <a:fld id="{353F3F3C-A60D-426C-8F94-912700854F7B}"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1">
        <a:schemeClr val="bg2"/>
      </p:bgRef>
    </p:bg>
    <p:spTree>
      <p:nvGrpSpPr>
        <p:cNvPr id="1" name=""/>
        <p:cNvGrpSpPr/>
        <p:nvPr/>
      </p:nvGrpSpPr>
      <p:grpSpPr>
        <a:xfrm>
          <a:off x="0" y="0"/>
          <a:ext cx="0" cy="0"/>
          <a:chOff x="0" y="0"/>
          <a:chExt cx="0" cy="0"/>
        </a:xfrm>
      </p:grpSpPr>
      <p:sp>
        <p:nvSpPr>
          <p:cNvPr id="7" name="Правоъгъл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лавие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bg-BG" smtClean="0"/>
              <a:t>Щракнете, за да редактирате стиловете на текста в образеца</a:t>
            </a:r>
          </a:p>
        </p:txBody>
      </p:sp>
      <p:sp>
        <p:nvSpPr>
          <p:cNvPr id="8" name="Контейнер за дата 7"/>
          <p:cNvSpPr>
            <a:spLocks noGrp="1"/>
          </p:cNvSpPr>
          <p:nvPr>
            <p:ph type="dt" sz="half" idx="10"/>
          </p:nvPr>
        </p:nvSpPr>
        <p:spPr>
          <a:xfrm>
            <a:off x="5562600" y="6513670"/>
            <a:ext cx="3002280" cy="274320"/>
          </a:xfrm>
        </p:spPr>
        <p:txBody>
          <a:bodyPr vert="horz" rtlCol="0"/>
          <a:lstStyle>
            <a:extLst/>
          </a:lstStyle>
          <a:p>
            <a:fld id="{273CC536-4F3D-4E22-A9F1-A3C6D40310AC}" type="datetimeFigureOut">
              <a:rPr lang="bg-BG" smtClean="0"/>
              <a:pPr/>
              <a:t>11.03.2019 г.</a:t>
            </a:fld>
            <a:endParaRPr lang="bg-BG"/>
          </a:p>
        </p:txBody>
      </p:sp>
      <p:sp>
        <p:nvSpPr>
          <p:cNvPr id="9" name="Контейнер за номер на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53F3F3C-A60D-426C-8F94-912700854F7B}" type="slidenum">
              <a:rPr lang="bg-BG" smtClean="0"/>
              <a:pPr/>
              <a:t>‹#›</a:t>
            </a:fld>
            <a:endParaRPr lang="bg-BG"/>
          </a:p>
        </p:txBody>
      </p:sp>
      <p:sp>
        <p:nvSpPr>
          <p:cNvPr id="10" name="Контейнер за долния колонтитул 9"/>
          <p:cNvSpPr>
            <a:spLocks noGrp="1"/>
          </p:cNvSpPr>
          <p:nvPr>
            <p:ph type="ftr" sz="quarter" idx="12"/>
          </p:nvPr>
        </p:nvSpPr>
        <p:spPr>
          <a:xfrm>
            <a:off x="1600200" y="6513670"/>
            <a:ext cx="3907464" cy="274320"/>
          </a:xfrm>
        </p:spPr>
        <p:txBody>
          <a:bodyPr vert="horz" rtlCol="0"/>
          <a:lstStyle>
            <a:extLst/>
          </a:lstStyle>
          <a:p>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extLst/>
          </a:lstStyle>
          <a:p>
            <a:r>
              <a:rPr kumimoji="0" lang="bg-BG" smtClean="0"/>
              <a:t>Редакт. стил загл. образец</a:t>
            </a:r>
            <a:endParaRPr kumimoji="0" lang="en-US"/>
          </a:p>
        </p:txBody>
      </p:sp>
      <p:sp>
        <p:nvSpPr>
          <p:cNvPr id="3" name="Контейнер за съдържани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съдържани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p:txBody>
          <a:bodyPr/>
          <a:lstStyle>
            <a:extLst/>
          </a:lstStyle>
          <a:p>
            <a:fld id="{273CC536-4F3D-4E22-A9F1-A3C6D40310AC}" type="datetimeFigureOut">
              <a:rPr lang="bg-BG" smtClean="0"/>
              <a:pPr/>
              <a:t>11.03.2019 г.</a:t>
            </a:fld>
            <a:endParaRPr lang="bg-BG"/>
          </a:p>
        </p:txBody>
      </p:sp>
      <p:sp>
        <p:nvSpPr>
          <p:cNvPr id="6" name="Контейнер за долния колонтитул 5"/>
          <p:cNvSpPr>
            <a:spLocks noGrp="1"/>
          </p:cNvSpPr>
          <p:nvPr>
            <p:ph type="ftr" sz="quarter" idx="11"/>
          </p:nvPr>
        </p:nvSpPr>
        <p:spPr/>
        <p:txBody>
          <a:bodyPr/>
          <a:lstStyle>
            <a:extLst/>
          </a:lstStyle>
          <a:p>
            <a:endParaRPr lang="bg-BG"/>
          </a:p>
        </p:txBody>
      </p:sp>
      <p:sp>
        <p:nvSpPr>
          <p:cNvPr id="7" name="Контейнер за номер на слайда 6"/>
          <p:cNvSpPr>
            <a:spLocks noGrp="1"/>
          </p:cNvSpPr>
          <p:nvPr>
            <p:ph type="sldNum" sz="quarter" idx="12"/>
          </p:nvPr>
        </p:nvSpPr>
        <p:spPr>
          <a:xfrm>
            <a:off x="8641080" y="6514568"/>
            <a:ext cx="464288" cy="274320"/>
          </a:xfrm>
        </p:spPr>
        <p:txBody>
          <a:bodyPr/>
          <a:lstStyle>
            <a:extLst/>
          </a:lstStyle>
          <a:p>
            <a:fld id="{353F3F3C-A60D-426C-8F94-912700854F7B}" type="slidenum">
              <a:rPr lang="bg-BG" smtClean="0"/>
              <a:pPr/>
              <a:t>‹#›</a:t>
            </a:fld>
            <a:endParaRPr lang="bg-BG"/>
          </a:p>
        </p:txBody>
      </p:sp>
      <p:sp>
        <p:nvSpPr>
          <p:cNvPr id="10" name="Правоъгъл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авоъгъл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авоъгъл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лавие 1"/>
          <p:cNvSpPr>
            <a:spLocks noGrp="1"/>
          </p:cNvSpPr>
          <p:nvPr>
            <p:ph type="title"/>
          </p:nvPr>
        </p:nvSpPr>
        <p:spPr>
          <a:xfrm>
            <a:off x="457200" y="251948"/>
            <a:ext cx="8229600" cy="1143000"/>
          </a:xfrm>
        </p:spPr>
        <p:txBody>
          <a:bodyPr anchor="b"/>
          <a:lstStyle>
            <a:lvl1pPr>
              <a:defRPr/>
            </a:lvl1pPr>
            <a:extLst/>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bg-BG" smtClean="0"/>
              <a:t>Щракнете, за да редактирате стиловете на текста в образеца</a:t>
            </a:r>
          </a:p>
        </p:txBody>
      </p:sp>
      <p:sp>
        <p:nvSpPr>
          <p:cNvPr id="4" name="Текстов контейнер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bg-BG" smtClean="0"/>
              <a:t>Щракнете, за да редактирате стиловете на текста в образеца</a:t>
            </a:r>
          </a:p>
        </p:txBody>
      </p:sp>
      <p:sp>
        <p:nvSpPr>
          <p:cNvPr id="5" name="Контейнер за съдържани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6" name="Контейнер за съдържани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0"/>
          </p:nvPr>
        </p:nvSpPr>
        <p:spPr/>
        <p:txBody>
          <a:bodyPr/>
          <a:lstStyle>
            <a:extLst/>
          </a:lstStyle>
          <a:p>
            <a:fld id="{273CC536-4F3D-4E22-A9F1-A3C6D40310AC}" type="datetimeFigureOut">
              <a:rPr lang="bg-BG" smtClean="0"/>
              <a:pPr/>
              <a:t>11.03.2019 г.</a:t>
            </a:fld>
            <a:endParaRPr lang="bg-BG"/>
          </a:p>
        </p:txBody>
      </p:sp>
      <p:sp>
        <p:nvSpPr>
          <p:cNvPr id="8" name="Контейнер за долния колонтитул 7"/>
          <p:cNvSpPr>
            <a:spLocks noGrp="1"/>
          </p:cNvSpPr>
          <p:nvPr>
            <p:ph type="ftr" sz="quarter" idx="11"/>
          </p:nvPr>
        </p:nvSpPr>
        <p:spPr/>
        <p:txBody>
          <a:bodyPr/>
          <a:lstStyle>
            <a:extLst/>
          </a:lstStyle>
          <a:p>
            <a:endParaRPr lang="bg-BG"/>
          </a:p>
        </p:txBody>
      </p:sp>
      <p:sp>
        <p:nvSpPr>
          <p:cNvPr id="9" name="Контейнер за номер на слайда 8"/>
          <p:cNvSpPr>
            <a:spLocks noGrp="1"/>
          </p:cNvSpPr>
          <p:nvPr>
            <p:ph type="sldNum" sz="quarter" idx="12"/>
          </p:nvPr>
        </p:nvSpPr>
        <p:spPr>
          <a:xfrm>
            <a:off x="8641080" y="6514568"/>
            <a:ext cx="464288" cy="274320"/>
          </a:xfrm>
        </p:spPr>
        <p:txBody>
          <a:bodyPr/>
          <a:lstStyle>
            <a:extLst/>
          </a:lstStyle>
          <a:p>
            <a:fld id="{353F3F3C-A60D-426C-8F94-912700854F7B}"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53218"/>
            <a:ext cx="8229600" cy="1143000"/>
          </a:xfrm>
        </p:spPr>
        <p:txBody>
          <a:bodyPr/>
          <a:lstStyle>
            <a:extLst/>
          </a:lstStyle>
          <a:p>
            <a:r>
              <a:rPr kumimoji="0" lang="bg-BG" smtClean="0"/>
              <a:t>Редакт. стил загл. образец</a:t>
            </a:r>
            <a:endParaRPr kumimoji="0" lang="en-US"/>
          </a:p>
        </p:txBody>
      </p:sp>
      <p:sp>
        <p:nvSpPr>
          <p:cNvPr id="3" name="Контейнер за дата 2"/>
          <p:cNvSpPr>
            <a:spLocks noGrp="1"/>
          </p:cNvSpPr>
          <p:nvPr>
            <p:ph type="dt" sz="half" idx="10"/>
          </p:nvPr>
        </p:nvSpPr>
        <p:spPr/>
        <p:txBody>
          <a:bodyPr/>
          <a:lstStyle>
            <a:extLst/>
          </a:lstStyle>
          <a:p>
            <a:fld id="{273CC536-4F3D-4E22-A9F1-A3C6D40310AC}" type="datetimeFigureOut">
              <a:rPr lang="bg-BG" smtClean="0"/>
              <a:pPr/>
              <a:t>11.03.2019 г.</a:t>
            </a:fld>
            <a:endParaRPr lang="bg-BG"/>
          </a:p>
        </p:txBody>
      </p:sp>
      <p:sp>
        <p:nvSpPr>
          <p:cNvPr id="4" name="Контейнер за долния колонтитул 3"/>
          <p:cNvSpPr>
            <a:spLocks noGrp="1"/>
          </p:cNvSpPr>
          <p:nvPr>
            <p:ph type="ftr" sz="quarter" idx="11"/>
          </p:nvPr>
        </p:nvSpPr>
        <p:spPr/>
        <p:txBody>
          <a:bodyPr/>
          <a:lstStyle>
            <a:extLst/>
          </a:lstStyle>
          <a:p>
            <a:endParaRPr lang="bg-BG"/>
          </a:p>
        </p:txBody>
      </p:sp>
      <p:sp>
        <p:nvSpPr>
          <p:cNvPr id="5" name="Контейнер за номер на слайда 4"/>
          <p:cNvSpPr>
            <a:spLocks noGrp="1"/>
          </p:cNvSpPr>
          <p:nvPr>
            <p:ph type="sldNum" sz="quarter" idx="12"/>
          </p:nvPr>
        </p:nvSpPr>
        <p:spPr/>
        <p:txBody>
          <a:bodyPr/>
          <a:lstStyle>
            <a:extLst/>
          </a:lstStyle>
          <a:p>
            <a:fld id="{353F3F3C-A60D-426C-8F94-912700854F7B}" type="slidenum">
              <a:rPr lang="bg-BG" smtClean="0"/>
              <a:pPr/>
              <a:t>‹#›</a:t>
            </a:fld>
            <a:endParaRPr lang="bg-BG"/>
          </a:p>
        </p:txBody>
      </p:sp>
      <p:sp>
        <p:nvSpPr>
          <p:cNvPr id="7" name="Правоъгъл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extLst/>
          </a:lstStyle>
          <a:p>
            <a:fld id="{273CC536-4F3D-4E22-A9F1-A3C6D40310AC}" type="datetimeFigureOut">
              <a:rPr lang="bg-BG" smtClean="0"/>
              <a:pPr/>
              <a:t>11.03.2019 г.</a:t>
            </a:fld>
            <a:endParaRPr lang="bg-BG"/>
          </a:p>
        </p:txBody>
      </p:sp>
      <p:sp>
        <p:nvSpPr>
          <p:cNvPr id="3" name="Контейнер за долния колонтитул 2"/>
          <p:cNvSpPr>
            <a:spLocks noGrp="1"/>
          </p:cNvSpPr>
          <p:nvPr>
            <p:ph type="ftr" sz="quarter" idx="11"/>
          </p:nvPr>
        </p:nvSpPr>
        <p:spPr/>
        <p:txBody>
          <a:bodyPr/>
          <a:lstStyle>
            <a:extLst/>
          </a:lstStyle>
          <a:p>
            <a:endParaRPr lang="bg-BG"/>
          </a:p>
        </p:txBody>
      </p:sp>
      <p:sp>
        <p:nvSpPr>
          <p:cNvPr id="4" name="Контейнер за номер на слайда 3"/>
          <p:cNvSpPr>
            <a:spLocks noGrp="1"/>
          </p:cNvSpPr>
          <p:nvPr>
            <p:ph type="sldNum" sz="quarter" idx="12"/>
          </p:nvPr>
        </p:nvSpPr>
        <p:spPr/>
        <p:txBody>
          <a:bodyPr/>
          <a:lstStyle>
            <a:extLst/>
          </a:lstStyle>
          <a:p>
            <a:fld id="{353F3F3C-A60D-426C-8F94-912700854F7B}"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1">
        <a:schemeClr val="bg2"/>
      </p:bgRef>
    </p:bg>
    <p:spTree>
      <p:nvGrpSpPr>
        <p:cNvPr id="1" name=""/>
        <p:cNvGrpSpPr/>
        <p:nvPr/>
      </p:nvGrpSpPr>
      <p:grpSpPr>
        <a:xfrm>
          <a:off x="0" y="0"/>
          <a:ext cx="0" cy="0"/>
          <a:chOff x="0" y="0"/>
          <a:chExt cx="0" cy="0"/>
        </a:xfrm>
      </p:grpSpPr>
      <p:sp>
        <p:nvSpPr>
          <p:cNvPr id="8" name="Правоъгъл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лавие 1"/>
          <p:cNvSpPr>
            <a:spLocks noGrp="1"/>
          </p:cNvSpPr>
          <p:nvPr>
            <p:ph type="title"/>
          </p:nvPr>
        </p:nvSpPr>
        <p:spPr>
          <a:xfrm>
            <a:off x="4963136" y="304800"/>
            <a:ext cx="3931920" cy="762000"/>
          </a:xfrm>
        </p:spPr>
        <p:txBody>
          <a:bodyPr anchor="b"/>
          <a:lstStyle>
            <a:lvl1pPr marL="0" algn="r">
              <a:buNone/>
              <a:defRPr sz="2000" b="1"/>
            </a:lvl1pPr>
            <a:extLst/>
          </a:lstStyle>
          <a:p>
            <a:r>
              <a:rPr kumimoji="0" lang="bg-BG" smtClean="0"/>
              <a:t>Редакт. стил загл. образец</a:t>
            </a:r>
            <a:endParaRPr kumimoji="0" lang="en-US"/>
          </a:p>
        </p:txBody>
      </p:sp>
      <p:sp>
        <p:nvSpPr>
          <p:cNvPr id="3" name="Текстов контейнер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bg-BG" smtClean="0"/>
              <a:t>Щракнете, за да редактирате стиловете на текста в образеца</a:t>
            </a:r>
          </a:p>
        </p:txBody>
      </p:sp>
      <p:sp>
        <p:nvSpPr>
          <p:cNvPr id="4" name="Контейнер за съдържани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9" name="Контейнер за дата 8"/>
          <p:cNvSpPr>
            <a:spLocks noGrp="1"/>
          </p:cNvSpPr>
          <p:nvPr>
            <p:ph type="dt" sz="half" idx="10"/>
          </p:nvPr>
        </p:nvSpPr>
        <p:spPr>
          <a:xfrm>
            <a:off x="5562600" y="6513670"/>
            <a:ext cx="3002280" cy="274320"/>
          </a:xfrm>
        </p:spPr>
        <p:txBody>
          <a:bodyPr vert="horz" rtlCol="0"/>
          <a:lstStyle>
            <a:extLst/>
          </a:lstStyle>
          <a:p>
            <a:fld id="{273CC536-4F3D-4E22-A9F1-A3C6D40310AC}" type="datetimeFigureOut">
              <a:rPr lang="bg-BG" smtClean="0"/>
              <a:pPr/>
              <a:t>11.03.2019 г.</a:t>
            </a:fld>
            <a:endParaRPr lang="bg-BG"/>
          </a:p>
        </p:txBody>
      </p:sp>
      <p:sp>
        <p:nvSpPr>
          <p:cNvPr id="10" name="Контейнер за номер на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53F3F3C-A60D-426C-8F94-912700854F7B}" type="slidenum">
              <a:rPr lang="bg-BG" smtClean="0"/>
              <a:pPr/>
              <a:t>‹#›</a:t>
            </a:fld>
            <a:endParaRPr lang="bg-BG"/>
          </a:p>
        </p:txBody>
      </p:sp>
      <p:sp>
        <p:nvSpPr>
          <p:cNvPr id="11" name="Контейнер за долния колонтитул 10"/>
          <p:cNvSpPr>
            <a:spLocks noGrp="1"/>
          </p:cNvSpPr>
          <p:nvPr>
            <p:ph type="ftr" sz="quarter" idx="12"/>
          </p:nvPr>
        </p:nvSpPr>
        <p:spPr>
          <a:xfrm>
            <a:off x="1600200" y="6513670"/>
            <a:ext cx="3907464" cy="274320"/>
          </a:xfrm>
        </p:spPr>
        <p:txBody>
          <a:bodyPr vert="horz" rtlCol="0"/>
          <a:lstStyle>
            <a:extLst/>
          </a:lstStyle>
          <a:p>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40443" y="4724400"/>
            <a:ext cx="5486400" cy="664536"/>
          </a:xfrm>
        </p:spPr>
        <p:txBody>
          <a:bodyPr anchor="b"/>
          <a:lstStyle>
            <a:lvl1pPr marL="0" algn="r">
              <a:buNone/>
              <a:defRPr sz="2000" b="1"/>
            </a:lvl1pPr>
            <a:extLst/>
          </a:lstStyle>
          <a:p>
            <a:r>
              <a:rPr kumimoji="0" lang="bg-BG" smtClean="0"/>
              <a:t>Редакт. стил загл. образец</a:t>
            </a:r>
            <a:endParaRPr kumimoji="0" lang="en-US"/>
          </a:p>
        </p:txBody>
      </p:sp>
      <p:sp>
        <p:nvSpPr>
          <p:cNvPr id="4" name="Текстов контейнер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bg-BG" smtClean="0"/>
              <a:t>Щракнете, за да редактирате стиловете на текста в образеца</a:t>
            </a:r>
          </a:p>
        </p:txBody>
      </p:sp>
      <p:sp>
        <p:nvSpPr>
          <p:cNvPr id="13" name="Контейнер за картина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bg-BG" smtClean="0">
                <a:solidFill>
                  <a:schemeClr val="lt1"/>
                </a:solidFill>
                <a:latin typeface="+mn-lt"/>
                <a:ea typeface="+mn-ea"/>
                <a:cs typeface="+mn-cs"/>
              </a:rPr>
              <a:t>Щракнете върху иконата, за да добавите картина</a:t>
            </a:r>
            <a:endParaRPr kumimoji="0" lang="en-US" dirty="0">
              <a:solidFill>
                <a:schemeClr val="lt1"/>
              </a:solidFill>
              <a:latin typeface="+mn-lt"/>
              <a:ea typeface="+mn-ea"/>
              <a:cs typeface="+mn-cs"/>
            </a:endParaRPr>
          </a:p>
        </p:txBody>
      </p:sp>
      <p:sp>
        <p:nvSpPr>
          <p:cNvPr id="8" name="Контейнер за дата 7"/>
          <p:cNvSpPr>
            <a:spLocks noGrp="1"/>
          </p:cNvSpPr>
          <p:nvPr>
            <p:ph type="dt" sz="half" idx="10"/>
          </p:nvPr>
        </p:nvSpPr>
        <p:spPr>
          <a:xfrm>
            <a:off x="5562600" y="6509004"/>
            <a:ext cx="3002280" cy="274320"/>
          </a:xfrm>
        </p:spPr>
        <p:txBody>
          <a:bodyPr vert="horz" rtlCol="0"/>
          <a:lstStyle>
            <a:extLst/>
          </a:lstStyle>
          <a:p>
            <a:fld id="{273CC536-4F3D-4E22-A9F1-A3C6D40310AC}" type="datetimeFigureOut">
              <a:rPr lang="bg-BG" smtClean="0"/>
              <a:pPr/>
              <a:t>11.03.2019 г.</a:t>
            </a:fld>
            <a:endParaRPr lang="bg-BG"/>
          </a:p>
        </p:txBody>
      </p:sp>
      <p:sp>
        <p:nvSpPr>
          <p:cNvPr id="9" name="Контейнер за номер на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53F3F3C-A60D-426C-8F94-912700854F7B}" type="slidenum">
              <a:rPr lang="bg-BG" smtClean="0"/>
              <a:pPr/>
              <a:t>‹#›</a:t>
            </a:fld>
            <a:endParaRPr lang="bg-BG"/>
          </a:p>
        </p:txBody>
      </p:sp>
      <p:sp>
        <p:nvSpPr>
          <p:cNvPr id="10" name="Контейнер за долния колонтитул 9"/>
          <p:cNvSpPr>
            <a:spLocks noGrp="1"/>
          </p:cNvSpPr>
          <p:nvPr>
            <p:ph type="ftr" sz="quarter" idx="12"/>
          </p:nvPr>
        </p:nvSpPr>
        <p:spPr>
          <a:xfrm>
            <a:off x="1600200" y="6509004"/>
            <a:ext cx="3907464" cy="274320"/>
          </a:xfrm>
        </p:spPr>
        <p:txBody>
          <a:bodyPr vert="horz" rtlCol="0"/>
          <a:lstStyle>
            <a:extLst/>
          </a:lstStyle>
          <a:p>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авоъгълник с два заоблени срещуположни ъгъла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Контейнер за долния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bg-BG"/>
          </a:p>
        </p:txBody>
      </p:sp>
      <p:sp>
        <p:nvSpPr>
          <p:cNvPr id="14" name="Контейнер за 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73CC536-4F3D-4E22-A9F1-A3C6D40310AC}" type="datetimeFigureOut">
              <a:rPr lang="bg-BG" smtClean="0"/>
              <a:pPr/>
              <a:t>11.03.2019 г.</a:t>
            </a:fld>
            <a:endParaRPr lang="bg-BG"/>
          </a:p>
        </p:txBody>
      </p:sp>
      <p:sp>
        <p:nvSpPr>
          <p:cNvPr id="23" name="Контейнер за номер на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53F3F3C-A60D-426C-8F94-912700854F7B}" type="slidenum">
              <a:rPr lang="bg-BG" smtClean="0"/>
              <a:pPr/>
              <a:t>‹#›</a:t>
            </a:fld>
            <a:endParaRPr lang="bg-BG"/>
          </a:p>
        </p:txBody>
      </p:sp>
      <p:sp>
        <p:nvSpPr>
          <p:cNvPr id="22" name="Контейнер за заглавие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bg-BG" smtClean="0"/>
              <a:t>Редакт. стил загл. образец</a:t>
            </a:r>
            <a:endParaRPr kumimoji="0" lang="en-US"/>
          </a:p>
        </p:txBody>
      </p:sp>
      <p:sp>
        <p:nvSpPr>
          <p:cNvPr id="13" name="Текстов контейнер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bg-BG" smtClean="0"/>
              <a:t>Щракнете, за да редактирате стиловете на текста в образеца</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lstStyle/>
          <a:p>
            <a:r>
              <a:rPr lang="bg-BG" dirty="0" smtClean="0"/>
              <a:t>Ученически училищен съвет</a:t>
            </a:r>
            <a:endParaRPr lang="en-US" dirty="0"/>
          </a:p>
        </p:txBody>
      </p:sp>
      <p:sp>
        <p:nvSpPr>
          <p:cNvPr id="3" name="Подзаглавие 2"/>
          <p:cNvSpPr>
            <a:spLocks noGrp="1"/>
          </p:cNvSpPr>
          <p:nvPr>
            <p:ph type="subTitle" idx="1"/>
          </p:nvPr>
        </p:nvSpPr>
        <p:spPr/>
        <p:txBody>
          <a:bodyPr>
            <a:normAutofit/>
          </a:bodyPr>
          <a:lstStyle/>
          <a:p>
            <a:r>
              <a:rPr lang="bg-BG" dirty="0" smtClean="0"/>
              <a:t>ОУ „ХРИСТО БОТЕВ“, ГР.БУРГАС, КВ. ДОЛНО ЕЗЕРОВО</a:t>
            </a:r>
          </a:p>
          <a:p>
            <a:r>
              <a:rPr lang="bg-BG" dirty="0" smtClean="0"/>
              <a:t>2018/2019</a:t>
            </a:r>
            <a:endParaRPr lang="en-US" dirty="0"/>
          </a:p>
        </p:txBody>
      </p:sp>
      <p:pic>
        <p:nvPicPr>
          <p:cNvPr id="2050" name="Picture 2" descr="C:\Users\vveleva\Desktop\уЧИЛИЩЕ.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15" b="26965"/>
          <a:stretch/>
        </p:blipFill>
        <p:spPr bwMode="auto">
          <a:xfrm>
            <a:off x="323528" y="4149080"/>
            <a:ext cx="4508872" cy="23042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12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332656"/>
            <a:ext cx="8229600" cy="5760640"/>
          </a:xfrm>
        </p:spPr>
        <p:txBody>
          <a:bodyPr>
            <a:normAutofit/>
          </a:bodyPr>
          <a:lstStyle/>
          <a:p>
            <a:pPr algn="l"/>
            <a:r>
              <a:rPr lang="bg-BG" sz="3200" dirty="0" smtClean="0"/>
              <a:t>Образованието не е, за да преобразява хората или да ги развлича, или да ги прави експертни техници. То е, за да освободим мисълта им, да разшири хоризонтите им, да подхрани </a:t>
            </a:r>
            <a:r>
              <a:rPr lang="bg-BG" sz="3200" dirty="0"/>
              <a:t>и</a:t>
            </a:r>
            <a:r>
              <a:rPr lang="bg-BG" sz="3200" dirty="0" smtClean="0"/>
              <a:t>нтелекта им, да ги научи да мислят правилно…</a:t>
            </a:r>
            <a:r>
              <a:rPr lang="bg-BG" dirty="0" smtClean="0"/>
              <a:t/>
            </a:r>
            <a:br>
              <a:rPr lang="bg-BG" dirty="0" smtClean="0"/>
            </a:br>
            <a:r>
              <a:rPr lang="bg-BG" dirty="0" smtClean="0"/>
              <a:t>                           </a:t>
            </a:r>
            <a:r>
              <a:rPr lang="bg-BG" sz="3200" dirty="0" smtClean="0"/>
              <a:t>Робърт </a:t>
            </a:r>
            <a:r>
              <a:rPr lang="bg-BG" sz="3200" dirty="0" err="1" smtClean="0"/>
              <a:t>Хътчинс</a:t>
            </a:r>
            <a:endParaRPr lang="en-US" sz="3200" dirty="0"/>
          </a:p>
        </p:txBody>
      </p:sp>
    </p:spTree>
    <p:extLst>
      <p:ext uri="{BB962C8B-B14F-4D97-AF65-F5344CB8AC3E}">
        <p14:creationId xmlns:p14="http://schemas.microsoft.com/office/powerpoint/2010/main" xmlns="" val="1296800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18982"/>
            <a:ext cx="8229600" cy="1143000"/>
          </a:xfrm>
        </p:spPr>
        <p:txBody>
          <a:bodyPr/>
          <a:lstStyle/>
          <a:p>
            <a:r>
              <a:rPr lang="bg-BG" dirty="0" smtClean="0"/>
              <a:t>МЯСТО И РОЛЯ</a:t>
            </a:r>
            <a:endParaRPr lang="en-US" dirty="0"/>
          </a:p>
        </p:txBody>
      </p:sp>
      <p:sp>
        <p:nvSpPr>
          <p:cNvPr id="3" name="Контейнер за съдържание 2"/>
          <p:cNvSpPr>
            <a:spLocks noGrp="1"/>
          </p:cNvSpPr>
          <p:nvPr>
            <p:ph sz="half" idx="1"/>
          </p:nvPr>
        </p:nvSpPr>
        <p:spPr>
          <a:xfrm>
            <a:off x="323528" y="1463085"/>
            <a:ext cx="4186808" cy="4872513"/>
          </a:xfrm>
        </p:spPr>
        <p:txBody>
          <a:bodyPr>
            <a:normAutofit fontScale="92500"/>
          </a:bodyPr>
          <a:lstStyle/>
          <a:p>
            <a:pPr marL="0" indent="0" algn="just">
              <a:buNone/>
            </a:pPr>
            <a:r>
              <a:rPr lang="bg-BG" dirty="0" smtClean="0"/>
              <a:t>Нашата задача е да претвори разпръснатата ученическа среда в цялостен организъм, в който всеки ученик е свикнал с добросъвестното изпълнение на възложените му задачи. Така формираме цветето на ученическото самоуправление.</a:t>
            </a:r>
            <a:endParaRPr lang="en-US" dirty="0"/>
          </a:p>
        </p:txBody>
      </p:sp>
      <p:sp>
        <p:nvSpPr>
          <p:cNvPr id="4" name="Блоксхема: съединение 3"/>
          <p:cNvSpPr/>
          <p:nvPr/>
        </p:nvSpPr>
        <p:spPr>
          <a:xfrm>
            <a:off x="5652120" y="1998433"/>
            <a:ext cx="1512168" cy="144016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prstClr val="black"/>
                </a:solidFill>
              </a:rPr>
              <a:t>Ученическо самоуправление</a:t>
            </a:r>
            <a:endParaRPr lang="en-US" sz="1200" dirty="0">
              <a:solidFill>
                <a:prstClr val="black"/>
              </a:solidFill>
            </a:endParaRPr>
          </a:p>
        </p:txBody>
      </p:sp>
      <p:cxnSp>
        <p:nvCxnSpPr>
          <p:cNvPr id="20" name="Право съединение 19"/>
          <p:cNvCxnSpPr/>
          <p:nvPr/>
        </p:nvCxnSpPr>
        <p:spPr>
          <a:xfrm>
            <a:off x="6468366" y="3472024"/>
            <a:ext cx="57451" cy="2942735"/>
          </a:xfrm>
          <a:prstGeom prst="line">
            <a:avLst/>
          </a:prstGeom>
          <a:ln w="63500" cmpd="sng"/>
        </p:spPr>
        <p:style>
          <a:lnRef idx="1">
            <a:schemeClr val="accent1"/>
          </a:lnRef>
          <a:fillRef idx="0">
            <a:schemeClr val="accent1"/>
          </a:fillRef>
          <a:effectRef idx="0">
            <a:schemeClr val="accent1"/>
          </a:effectRef>
          <a:fontRef idx="minor">
            <a:schemeClr val="tx1"/>
          </a:fontRef>
        </p:style>
      </p:cxnSp>
      <p:sp>
        <p:nvSpPr>
          <p:cNvPr id="21" name="Овал 20"/>
          <p:cNvSpPr/>
          <p:nvPr/>
        </p:nvSpPr>
        <p:spPr>
          <a:xfrm rot="1573667">
            <a:off x="4339134" y="5082772"/>
            <a:ext cx="232841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prstClr val="white"/>
                </a:solidFill>
              </a:rPr>
              <a:t>Местна общност</a:t>
            </a:r>
            <a:endParaRPr lang="en-US" dirty="0">
              <a:solidFill>
                <a:prstClr val="white"/>
              </a:solidFill>
            </a:endParaRPr>
          </a:p>
        </p:txBody>
      </p:sp>
      <p:sp>
        <p:nvSpPr>
          <p:cNvPr id="24" name="Овал 23"/>
          <p:cNvSpPr/>
          <p:nvPr/>
        </p:nvSpPr>
        <p:spPr>
          <a:xfrm rot="20051939">
            <a:off x="6444781" y="5076273"/>
            <a:ext cx="232841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prstClr val="white"/>
                </a:solidFill>
              </a:rPr>
              <a:t>Училищна общност</a:t>
            </a:r>
            <a:endParaRPr lang="en-US" dirty="0">
              <a:solidFill>
                <a:prstClr val="white"/>
              </a:solidFill>
            </a:endParaRPr>
          </a:p>
        </p:txBody>
      </p:sp>
      <p:sp>
        <p:nvSpPr>
          <p:cNvPr id="25" name="Блоксхема: съединение 24"/>
          <p:cNvSpPr/>
          <p:nvPr/>
        </p:nvSpPr>
        <p:spPr>
          <a:xfrm>
            <a:off x="5277782" y="3291365"/>
            <a:ext cx="1080120" cy="92259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prstClr val="black"/>
                </a:solidFill>
              </a:rPr>
              <a:t>Труд</a:t>
            </a:r>
            <a:endParaRPr lang="en-US" sz="1200" dirty="0">
              <a:solidFill>
                <a:prstClr val="black"/>
              </a:solidFill>
            </a:endParaRPr>
          </a:p>
        </p:txBody>
      </p:sp>
      <p:sp>
        <p:nvSpPr>
          <p:cNvPr id="26" name="Блоксхема: съединение 25"/>
          <p:cNvSpPr/>
          <p:nvPr/>
        </p:nvSpPr>
        <p:spPr>
          <a:xfrm>
            <a:off x="4644008" y="2516003"/>
            <a:ext cx="1173834" cy="92259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prstClr val="black"/>
                </a:solidFill>
              </a:rPr>
              <a:t>Порядък</a:t>
            </a:r>
            <a:endParaRPr lang="en-US" sz="1200" dirty="0">
              <a:solidFill>
                <a:prstClr val="black"/>
              </a:solidFill>
            </a:endParaRPr>
          </a:p>
        </p:txBody>
      </p:sp>
      <p:sp>
        <p:nvSpPr>
          <p:cNvPr id="27" name="Блоксхема: съединение 26"/>
          <p:cNvSpPr/>
          <p:nvPr/>
        </p:nvSpPr>
        <p:spPr>
          <a:xfrm>
            <a:off x="4820318" y="1574535"/>
            <a:ext cx="1080120" cy="92259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prstClr val="black"/>
                </a:solidFill>
              </a:rPr>
              <a:t>Култура</a:t>
            </a:r>
            <a:endParaRPr lang="en-US" sz="1200" dirty="0">
              <a:solidFill>
                <a:prstClr val="black"/>
              </a:solidFill>
            </a:endParaRPr>
          </a:p>
        </p:txBody>
      </p:sp>
      <p:sp>
        <p:nvSpPr>
          <p:cNvPr id="28" name="Блоксхема: съединение 27"/>
          <p:cNvSpPr/>
          <p:nvPr/>
        </p:nvSpPr>
        <p:spPr>
          <a:xfrm>
            <a:off x="5821790" y="1075843"/>
            <a:ext cx="1080120" cy="92259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prstClr val="black"/>
                </a:solidFill>
              </a:rPr>
              <a:t>Спорт</a:t>
            </a:r>
            <a:endParaRPr lang="en-US" sz="1200" dirty="0">
              <a:solidFill>
                <a:prstClr val="black"/>
              </a:solidFill>
            </a:endParaRPr>
          </a:p>
        </p:txBody>
      </p:sp>
      <p:sp>
        <p:nvSpPr>
          <p:cNvPr id="29" name="Блоксхема: съединение 28"/>
          <p:cNvSpPr/>
          <p:nvPr/>
        </p:nvSpPr>
        <p:spPr>
          <a:xfrm>
            <a:off x="6804248" y="1463085"/>
            <a:ext cx="1080120" cy="92259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prstClr val="black"/>
                </a:solidFill>
              </a:rPr>
              <a:t>Здраве</a:t>
            </a:r>
            <a:endParaRPr lang="en-US" sz="1200" dirty="0">
              <a:solidFill>
                <a:prstClr val="black"/>
              </a:solidFill>
            </a:endParaRPr>
          </a:p>
        </p:txBody>
      </p:sp>
      <p:sp>
        <p:nvSpPr>
          <p:cNvPr id="30" name="Блоксхема: съединение 29"/>
          <p:cNvSpPr/>
          <p:nvPr/>
        </p:nvSpPr>
        <p:spPr>
          <a:xfrm>
            <a:off x="7155741" y="2385675"/>
            <a:ext cx="1080120" cy="92259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prstClr val="black"/>
                </a:solidFill>
              </a:rPr>
              <a:t>Отдих</a:t>
            </a:r>
            <a:endParaRPr lang="en-US" sz="1200" dirty="0">
              <a:solidFill>
                <a:prstClr val="black"/>
              </a:solidFill>
            </a:endParaRPr>
          </a:p>
        </p:txBody>
      </p:sp>
      <p:sp>
        <p:nvSpPr>
          <p:cNvPr id="31" name="Блоксхема: съединение 30"/>
          <p:cNvSpPr/>
          <p:nvPr/>
        </p:nvSpPr>
        <p:spPr>
          <a:xfrm>
            <a:off x="6588223" y="3231571"/>
            <a:ext cx="1080120" cy="92259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prstClr val="black"/>
                </a:solidFill>
              </a:rPr>
              <a:t>Учене</a:t>
            </a:r>
            <a:endParaRPr lang="en-US" sz="1200" dirty="0">
              <a:solidFill>
                <a:prstClr val="black"/>
              </a:solidFill>
            </a:endParaRPr>
          </a:p>
        </p:txBody>
      </p:sp>
    </p:spTree>
    <p:extLst>
      <p:ext uri="{BB962C8B-B14F-4D97-AF65-F5344CB8AC3E}">
        <p14:creationId xmlns:p14="http://schemas.microsoft.com/office/powerpoint/2010/main" xmlns="" val="26575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heel(1)">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heel(1)">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heel(1)">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heel(1)">
                                      <p:cBhvr>
                                        <p:cTn id="47" dur="20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heel(1)">
                                      <p:cBhvr>
                                        <p:cTn id="57" dur="2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heel(1)">
                                      <p:cBhvr>
                                        <p:cTn id="62" dur="2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Effect transition="in" filter="fade">
                                      <p:cBhvr>
                                        <p:cTn id="6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21"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smtClean="0"/>
              <a:t>РЪКОВОДСТВО  И ЧЛЕНОВЕ</a:t>
            </a:r>
            <a:endParaRPr lang="en-US" dirty="0"/>
          </a:p>
        </p:txBody>
      </p:sp>
      <p:sp>
        <p:nvSpPr>
          <p:cNvPr id="3" name="Контейнер за съдържание 2"/>
          <p:cNvSpPr>
            <a:spLocks noGrp="1"/>
          </p:cNvSpPr>
          <p:nvPr>
            <p:ph sz="half" idx="1"/>
          </p:nvPr>
        </p:nvSpPr>
        <p:spPr>
          <a:xfrm>
            <a:off x="457200" y="1645920"/>
            <a:ext cx="4186808" cy="4526280"/>
          </a:xfrm>
        </p:spPr>
        <p:txBody>
          <a:bodyPr/>
          <a:lstStyle/>
          <a:p>
            <a:r>
              <a:rPr lang="bg-BG" dirty="0" smtClean="0"/>
              <a:t>РЪКОВОДСТВО:</a:t>
            </a:r>
          </a:p>
          <a:p>
            <a:pPr marL="0" indent="0">
              <a:buNone/>
            </a:pPr>
            <a:r>
              <a:rPr lang="bg-BG" dirty="0" smtClean="0"/>
              <a:t>Мирослав Тенев – </a:t>
            </a:r>
            <a:r>
              <a:rPr lang="bg-BG" i="1" dirty="0"/>
              <a:t>П</a:t>
            </a:r>
            <a:r>
              <a:rPr lang="bg-BG" i="1" dirty="0" smtClean="0"/>
              <a:t>редседател</a:t>
            </a:r>
            <a:r>
              <a:rPr lang="bg-BG" dirty="0" smtClean="0"/>
              <a:t>;</a:t>
            </a:r>
          </a:p>
          <a:p>
            <a:pPr marL="0" indent="0">
              <a:buNone/>
            </a:pPr>
            <a:r>
              <a:rPr lang="bg-BG" dirty="0" smtClean="0"/>
              <a:t>Божидар Стоянов – </a:t>
            </a:r>
            <a:r>
              <a:rPr lang="bg-BG" i="1" dirty="0"/>
              <a:t>З</a:t>
            </a:r>
            <a:r>
              <a:rPr lang="bg-BG" i="1" dirty="0" smtClean="0"/>
              <a:t>аместник-председател</a:t>
            </a:r>
          </a:p>
          <a:p>
            <a:pPr marL="0" indent="0">
              <a:buNone/>
            </a:pPr>
            <a:r>
              <a:rPr lang="bg-BG" dirty="0" err="1" smtClean="0"/>
              <a:t>Маноел</a:t>
            </a:r>
            <a:r>
              <a:rPr lang="bg-BG" dirty="0" smtClean="0"/>
              <a:t> Димитров </a:t>
            </a:r>
          </a:p>
          <a:p>
            <a:pPr marL="0" indent="0">
              <a:buNone/>
            </a:pPr>
            <a:r>
              <a:rPr lang="bg-BG" i="1" dirty="0" smtClean="0"/>
              <a:t>Секретар</a:t>
            </a:r>
          </a:p>
          <a:p>
            <a:pPr marL="0" indent="0">
              <a:buNone/>
            </a:pPr>
            <a:r>
              <a:rPr lang="bg-BG" dirty="0" err="1" smtClean="0"/>
              <a:t>Стелиана</a:t>
            </a:r>
            <a:r>
              <a:rPr lang="bg-BG" dirty="0" smtClean="0"/>
              <a:t> Генова</a:t>
            </a:r>
          </a:p>
          <a:p>
            <a:pPr marL="0" indent="0">
              <a:buNone/>
            </a:pPr>
            <a:r>
              <a:rPr lang="bg-BG" i="1" dirty="0"/>
              <a:t>Ф</a:t>
            </a:r>
            <a:r>
              <a:rPr lang="bg-BG" i="1" dirty="0" smtClean="0"/>
              <a:t>инансист</a:t>
            </a:r>
            <a:endParaRPr lang="en-US" i="1" dirty="0"/>
          </a:p>
        </p:txBody>
      </p:sp>
      <p:sp>
        <p:nvSpPr>
          <p:cNvPr id="4" name="Контейнер за съдържание 3"/>
          <p:cNvSpPr>
            <a:spLocks noGrp="1"/>
          </p:cNvSpPr>
          <p:nvPr>
            <p:ph sz="half" idx="2"/>
          </p:nvPr>
        </p:nvSpPr>
        <p:spPr/>
        <p:txBody>
          <a:bodyPr/>
          <a:lstStyle/>
          <a:p>
            <a:r>
              <a:rPr lang="bg-BG" dirty="0" smtClean="0"/>
              <a:t>Общо 30 ученици от </a:t>
            </a:r>
            <a:r>
              <a:rPr lang="en-US" dirty="0" smtClean="0"/>
              <a:t>I </a:t>
            </a:r>
            <a:r>
              <a:rPr lang="bg-BG" dirty="0" smtClean="0"/>
              <a:t>до </a:t>
            </a:r>
            <a:r>
              <a:rPr lang="en-US" dirty="0" smtClean="0"/>
              <a:t>VII</a:t>
            </a:r>
            <a:r>
              <a:rPr lang="bg-BG" dirty="0" smtClean="0"/>
              <a:t> клас - членове</a:t>
            </a:r>
            <a:endParaRPr lang="en-US" dirty="0"/>
          </a:p>
        </p:txBody>
      </p:sp>
      <p:pic>
        <p:nvPicPr>
          <p:cNvPr id="3075" name="Picture 3" descr="C:\Users\vveleva\Desktop\ОУ Христо Ботев 2018-2019\Училищен ученически съвет\Избор на ръководство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3624"/>
          <a:stretch/>
        </p:blipFill>
        <p:spPr bwMode="auto">
          <a:xfrm>
            <a:off x="4644008" y="3284984"/>
            <a:ext cx="4320480" cy="280831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000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75"/>
                                        </p:tgtEl>
                                        <p:attrNameLst>
                                          <p:attrName>style.visibility</p:attrName>
                                        </p:attrNameLst>
                                      </p:cBhvr>
                                      <p:to>
                                        <p:strVal val="visible"/>
                                      </p:to>
                                    </p:set>
                                    <p:animEffect transition="in" filter="barn(inVertical)">
                                      <p:cBhvr>
                                        <p:cTn id="4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bg-BG" sz="3200" dirty="0" smtClean="0"/>
              <a:t>ОТБЕЛЯЗВАНЕ МЕЖДУНАРОДНИЯ ДЕН НА УЧИТЕЛЯ</a:t>
            </a:r>
            <a:endParaRPr lang="en-US" sz="3200" dirty="0"/>
          </a:p>
        </p:txBody>
      </p:sp>
      <p:sp>
        <p:nvSpPr>
          <p:cNvPr id="3" name="Контейнер за съдържание 2"/>
          <p:cNvSpPr>
            <a:spLocks noGrp="1"/>
          </p:cNvSpPr>
          <p:nvPr>
            <p:ph sz="half" idx="1"/>
          </p:nvPr>
        </p:nvSpPr>
        <p:spPr/>
        <p:txBody>
          <a:bodyPr/>
          <a:lstStyle/>
          <a:p>
            <a:pPr marL="0" indent="0">
              <a:buNone/>
            </a:pPr>
            <a:r>
              <a:rPr lang="bg-BG" dirty="0" smtClean="0"/>
              <a:t>У</a:t>
            </a:r>
            <a:r>
              <a:rPr lang="bg-BG" dirty="0" smtClean="0"/>
              <a:t>ч</a:t>
            </a:r>
            <a:r>
              <a:rPr lang="bg-BG" dirty="0" smtClean="0"/>
              <a:t>ениците </a:t>
            </a:r>
            <a:r>
              <a:rPr lang="bg-BG" dirty="0" smtClean="0"/>
              <a:t>влязоха в роля на репортери и проведоха интервю със своите учители, като им задаваха   интересни въпроси. Те пък споделиха интереси случки от практиката си.</a:t>
            </a:r>
            <a:endParaRPr lang="en-US" dirty="0"/>
          </a:p>
        </p:txBody>
      </p:sp>
      <p:pic>
        <p:nvPicPr>
          <p:cNvPr id="4098" name="Picture 2" descr="C:\Users\vveleva\Desktop\ОУ Христо Ботев 2018-2019\Празници и дейности\Международен ден на учителя\43452100_175404010008972_1371897964062048256_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026" t="16977"/>
          <a:stretch/>
        </p:blipFill>
        <p:spPr bwMode="auto">
          <a:xfrm>
            <a:off x="5508104" y="1412776"/>
            <a:ext cx="2958338" cy="25922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099" name="Picture 3" descr="C:\Users\vveleva\Desktop\ОУ Христо Ботев 2018-2019\Празници и дейности\Международен ден на учителя\43548790_1890325911015850_1958102493921542144_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430" t="15947" r="8646" b="4331"/>
          <a:stretch/>
        </p:blipFill>
        <p:spPr bwMode="auto">
          <a:xfrm>
            <a:off x="4393336" y="4221088"/>
            <a:ext cx="3240360" cy="238996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37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barn(inVertical)">
                                      <p:cBhvr>
                                        <p:cTn id="2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ru-RU" sz="3200" dirty="0" smtClean="0"/>
              <a:t>СВЕТОВЕН ДЕН ЗА ОТБЕЛЯЗВАНЕ ЗА ВЪЗПОМЕНАНИЕ НА ЖЕРТВИТЕ ПО ПЪТЯ</a:t>
            </a:r>
            <a:r>
              <a:rPr lang="ru-RU" sz="4000" dirty="0" smtClean="0"/>
              <a:t>.</a:t>
            </a:r>
            <a:endParaRPr lang="en-US" sz="4000" dirty="0"/>
          </a:p>
        </p:txBody>
      </p:sp>
      <p:sp>
        <p:nvSpPr>
          <p:cNvPr id="3" name="Контейнер за съдържание 2"/>
          <p:cNvSpPr>
            <a:spLocks noGrp="1"/>
          </p:cNvSpPr>
          <p:nvPr>
            <p:ph sz="half" idx="1"/>
          </p:nvPr>
        </p:nvSpPr>
        <p:spPr>
          <a:xfrm>
            <a:off x="251520" y="1412776"/>
            <a:ext cx="4244280" cy="5256584"/>
          </a:xfrm>
        </p:spPr>
        <p:txBody>
          <a:bodyPr>
            <a:normAutofit fontScale="47500" lnSpcReduction="20000"/>
          </a:bodyPr>
          <a:lstStyle/>
          <a:p>
            <a:pPr marL="0" indent="0">
              <a:buNone/>
            </a:pPr>
            <a:r>
              <a:rPr lang="bg-BG" sz="3300" dirty="0"/>
              <a:t>В</a:t>
            </a:r>
            <a:r>
              <a:rPr lang="bg-BG" sz="3300" dirty="0" smtClean="0"/>
              <a:t>инаги </a:t>
            </a:r>
            <a:r>
              <a:rPr lang="bg-BG" sz="3300" dirty="0"/>
              <a:t>сме търсили най-доброто взаимодействие и сътрудничество между ученици-учители-родители-заинтересовани страни. По този начин подкрепяме успешния образователен модел на нашето училище.Нещо повече, знаем, че ООН прие резолюция, с която провъзгласи десетилетието 2010 г. – 2020 г. за „десетилетие на безопасността на движение по пътищата“, което ни кара да сме още по-отговори. За това и днес отбелязваме  „Международния ден в памет на загиналите при ПТП“. Тази година, не просто създаваме модели за пример на пътя, а </a:t>
            </a:r>
            <a:r>
              <a:rPr lang="bg-BG" sz="3300" dirty="0" err="1"/>
              <a:t>надграждаме</a:t>
            </a:r>
            <a:r>
              <a:rPr lang="bg-BG" sz="3300" dirty="0"/>
              <a:t> – създаваме място, в което всички ученици и родители, ще могат да формират своята култура по БДП, като пешеходци и водачи. Представяме модели за подражание, отправяме  послания към всички. Днес, ние построихме нашия </a:t>
            </a:r>
            <a:r>
              <a:rPr lang="bg-BG" sz="3300" dirty="0" err="1"/>
              <a:t>флашмоб</a:t>
            </a:r>
            <a:r>
              <a:rPr lang="bg-BG" sz="3300" dirty="0"/>
              <a:t> с телата си, с който казваме „Стоп на войната по пътищата“.</a:t>
            </a:r>
            <a:endParaRPr lang="en-US" sz="3300" dirty="0"/>
          </a:p>
          <a:p>
            <a:endParaRPr lang="en-US" dirty="0"/>
          </a:p>
        </p:txBody>
      </p:sp>
      <p:pic>
        <p:nvPicPr>
          <p:cNvPr id="5122" name="Picture 2" descr="C:\Users\vveleva\Desktop\ОУ Христо Ботев 2018-2019\Празници и дейности\Международен ден в памет на загиналите\фл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5885" r="7172" b="10881"/>
          <a:stretch/>
        </p:blipFill>
        <p:spPr bwMode="auto">
          <a:xfrm rot="218144">
            <a:off x="4351484" y="2060848"/>
            <a:ext cx="4792515" cy="2430883"/>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vveleva\Desktop\ОУ Христо Ботев 2018-2019\Празници и дейности\Международен ден в памет на загиналите\фл4.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3184" b="18180"/>
          <a:stretch/>
        </p:blipFill>
        <p:spPr bwMode="auto">
          <a:xfrm rot="21415392">
            <a:off x="4427098" y="3645024"/>
            <a:ext cx="4752528" cy="294508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vveleva\Desktop\ОУ Христо Ботев 2018-2019\Празници и дейности\Международен ден в памет на загиналите\46.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862" t="17466" r="21255"/>
          <a:stretch/>
        </p:blipFill>
        <p:spPr bwMode="auto">
          <a:xfrm>
            <a:off x="5152692" y="1630640"/>
            <a:ext cx="3301340" cy="37779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57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arn(inVertical)">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barn(inVertical)">
                                      <p:cBhvr>
                                        <p:cTn id="21" dur="500"/>
                                        <p:tgtEl>
                                          <p:spTgt spid="51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barn(inVertical)">
                                      <p:cBhvr>
                                        <p:cTn id="26"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bg-BG" dirty="0" smtClean="0"/>
              <a:t>Благотворителна дейност</a:t>
            </a:r>
            <a:endParaRPr lang="en-US" dirty="0"/>
          </a:p>
        </p:txBody>
      </p:sp>
      <p:sp>
        <p:nvSpPr>
          <p:cNvPr id="3" name="Контейнер за съдържание 2"/>
          <p:cNvSpPr>
            <a:spLocks noGrp="1"/>
          </p:cNvSpPr>
          <p:nvPr>
            <p:ph sz="half" idx="1"/>
          </p:nvPr>
        </p:nvSpPr>
        <p:spPr/>
        <p:txBody>
          <a:bodyPr>
            <a:normAutofit/>
          </a:bodyPr>
          <a:lstStyle/>
          <a:p>
            <a:pPr marL="0" indent="0">
              <a:buNone/>
            </a:pPr>
            <a:r>
              <a:rPr lang="bg-BG" dirty="0" smtClean="0"/>
              <a:t>За нас е важно да си отворим сърцата за подкрепа и помощ. Чрез благотворителна изложба и базар, ние даваме пример. Вярваме, че  нашият опит ще бъде мултиплициран. </a:t>
            </a:r>
            <a:endParaRPr lang="en-US" dirty="0"/>
          </a:p>
        </p:txBody>
      </p:sp>
      <p:pic>
        <p:nvPicPr>
          <p:cNvPr id="9219" name="Picture 3" descr="C:\Users\vveleva\Desktop\IMG_20181220_0749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7212" y="1700808"/>
            <a:ext cx="3264030" cy="23402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0" name="Picture 4" descr="C:\Users\vveleva\Desktop\IMG_20181220_0749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25510" y="4293096"/>
            <a:ext cx="3575732" cy="22342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785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barn(inVertical)">
                                      <p:cBhvr>
                                        <p:cTn id="16" dur="500"/>
                                        <p:tgtEl>
                                          <p:spTgt spid="92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barn(inVertical)">
                                      <p:cBhvr>
                                        <p:cTn id="2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МЕЖДУНАРОДЕН ДЕН НА ИГРИТЕ</a:t>
            </a:r>
            <a:endParaRPr lang="en-US" dirty="0"/>
          </a:p>
        </p:txBody>
      </p:sp>
      <p:sp>
        <p:nvSpPr>
          <p:cNvPr id="4" name="Контейнер за съдържание 3"/>
          <p:cNvSpPr>
            <a:spLocks noGrp="1"/>
          </p:cNvSpPr>
          <p:nvPr>
            <p:ph sz="half" idx="2"/>
          </p:nvPr>
        </p:nvSpPr>
        <p:spPr/>
        <p:txBody>
          <a:bodyPr>
            <a:normAutofit fontScale="70000" lnSpcReduction="20000"/>
          </a:bodyPr>
          <a:lstStyle/>
          <a:p>
            <a:pPr marL="0" indent="0">
              <a:buNone/>
            </a:pPr>
            <a:r>
              <a:rPr lang="ru-RU" dirty="0" smtClean="0"/>
              <a:t>И </a:t>
            </a:r>
            <a:r>
              <a:rPr lang="ru-RU" dirty="0" err="1" smtClean="0"/>
              <a:t>тази</a:t>
            </a:r>
            <a:r>
              <a:rPr lang="ru-RU" dirty="0" smtClean="0"/>
              <a:t> година се </a:t>
            </a:r>
            <a:r>
              <a:rPr lang="ru-RU" dirty="0" err="1" smtClean="0"/>
              <a:t>включихме</a:t>
            </a:r>
            <a:r>
              <a:rPr lang="ru-RU" dirty="0" smtClean="0"/>
              <a:t> в </a:t>
            </a:r>
            <a:r>
              <a:rPr lang="ru-RU" dirty="0" err="1" smtClean="0"/>
              <a:t>Международния</a:t>
            </a:r>
            <a:r>
              <a:rPr lang="ru-RU" dirty="0" smtClean="0"/>
              <a:t> </a:t>
            </a:r>
            <a:r>
              <a:rPr lang="ru-RU" dirty="0" err="1" smtClean="0"/>
              <a:t>ден</a:t>
            </a:r>
            <a:r>
              <a:rPr lang="ru-RU" dirty="0" smtClean="0"/>
              <a:t> на </a:t>
            </a:r>
            <a:r>
              <a:rPr lang="ru-RU" dirty="0" err="1" smtClean="0"/>
              <a:t>игрите</a:t>
            </a:r>
            <a:r>
              <a:rPr lang="ru-RU" dirty="0"/>
              <a:t>.</a:t>
            </a:r>
            <a:r>
              <a:rPr lang="ru-RU" dirty="0" smtClean="0"/>
              <a:t> </a:t>
            </a:r>
            <a:r>
              <a:rPr lang="ru-RU" dirty="0" err="1" smtClean="0"/>
              <a:t>Кампанията</a:t>
            </a:r>
            <a:r>
              <a:rPr lang="ru-RU" dirty="0" smtClean="0"/>
              <a:t> </a:t>
            </a:r>
            <a:r>
              <a:rPr lang="ru-RU" dirty="0"/>
              <a:t>е интересна, </a:t>
            </a:r>
            <a:r>
              <a:rPr lang="ru-RU" dirty="0" err="1"/>
              <a:t>защото</a:t>
            </a:r>
            <a:r>
              <a:rPr lang="ru-RU" dirty="0"/>
              <a:t> </a:t>
            </a:r>
            <a:r>
              <a:rPr lang="ru-RU" dirty="0" err="1"/>
              <a:t>разкрива</a:t>
            </a:r>
            <a:r>
              <a:rPr lang="ru-RU" dirty="0"/>
              <a:t> </a:t>
            </a:r>
            <a:r>
              <a:rPr lang="ru-RU" dirty="0" err="1"/>
              <a:t>интересни</a:t>
            </a:r>
            <a:r>
              <a:rPr lang="ru-RU" dirty="0"/>
              <a:t>, "нови" и </a:t>
            </a:r>
            <a:r>
              <a:rPr lang="ru-RU" dirty="0" err="1"/>
              <a:t>забавни</a:t>
            </a:r>
            <a:r>
              <a:rPr lang="ru-RU" dirty="0"/>
              <a:t> </a:t>
            </a:r>
            <a:r>
              <a:rPr lang="ru-RU" dirty="0" err="1" smtClean="0"/>
              <a:t>игри</a:t>
            </a:r>
            <a:r>
              <a:rPr lang="ru-RU" dirty="0" smtClean="0"/>
              <a:t>, без технологии и интернет. </a:t>
            </a:r>
            <a:r>
              <a:rPr lang="ru-RU" dirty="0" err="1"/>
              <a:t>Всички</a:t>
            </a:r>
            <a:r>
              <a:rPr lang="ru-RU" dirty="0"/>
              <a:t> </a:t>
            </a:r>
            <a:r>
              <a:rPr lang="ru-RU" dirty="0" err="1"/>
              <a:t>бяха</a:t>
            </a:r>
            <a:r>
              <a:rPr lang="ru-RU" dirty="0"/>
              <a:t> </a:t>
            </a:r>
            <a:r>
              <a:rPr lang="ru-RU" dirty="0" err="1"/>
              <a:t>очаровани</a:t>
            </a:r>
            <a:r>
              <a:rPr lang="ru-RU" dirty="0"/>
              <a:t>  от </a:t>
            </a:r>
            <a:r>
              <a:rPr lang="ru-RU" dirty="0" err="1"/>
              <a:t>играта</a:t>
            </a:r>
            <a:r>
              <a:rPr lang="ru-RU" dirty="0"/>
              <a:t> "</a:t>
            </a:r>
            <a:r>
              <a:rPr lang="ru-RU" dirty="0" err="1"/>
              <a:t>Врънкалото</a:t>
            </a:r>
            <a:r>
              <a:rPr lang="ru-RU" dirty="0"/>
              <a:t>", </a:t>
            </a:r>
            <a:r>
              <a:rPr lang="ru-RU" dirty="0" err="1"/>
              <a:t>което</a:t>
            </a:r>
            <a:r>
              <a:rPr lang="ru-RU" dirty="0"/>
              <a:t> </a:t>
            </a:r>
            <a:r>
              <a:rPr lang="ru-RU" dirty="0" err="1"/>
              <a:t>представлява</a:t>
            </a:r>
            <a:r>
              <a:rPr lang="ru-RU" dirty="0"/>
              <a:t> </a:t>
            </a:r>
            <a:r>
              <a:rPr lang="ru-RU" dirty="0" err="1"/>
              <a:t>едно</a:t>
            </a:r>
            <a:r>
              <a:rPr lang="ru-RU" dirty="0"/>
              <a:t> </a:t>
            </a:r>
            <a:r>
              <a:rPr lang="ru-RU" dirty="0" err="1"/>
              <a:t>копче</a:t>
            </a:r>
            <a:r>
              <a:rPr lang="ru-RU" dirty="0"/>
              <a:t>, нанизано на </a:t>
            </a:r>
            <a:r>
              <a:rPr lang="ru-RU" dirty="0" err="1"/>
              <a:t>въже.То</a:t>
            </a:r>
            <a:r>
              <a:rPr lang="ru-RU" dirty="0"/>
              <a:t> се </a:t>
            </a:r>
            <a:r>
              <a:rPr lang="ru-RU" dirty="0" err="1"/>
              <a:t>разтяга</a:t>
            </a:r>
            <a:r>
              <a:rPr lang="ru-RU" dirty="0"/>
              <a:t> и </a:t>
            </a:r>
            <a:r>
              <a:rPr lang="ru-RU" dirty="0" err="1"/>
              <a:t>издава</a:t>
            </a:r>
            <a:r>
              <a:rPr lang="ru-RU" dirty="0"/>
              <a:t>  звук, </a:t>
            </a:r>
            <a:r>
              <a:rPr lang="ru-RU" dirty="0" err="1"/>
              <a:t>докато</a:t>
            </a:r>
            <a:r>
              <a:rPr lang="ru-RU" dirty="0"/>
              <a:t> се </a:t>
            </a:r>
            <a:r>
              <a:rPr lang="ru-RU" dirty="0" err="1"/>
              <a:t>върти</a:t>
            </a:r>
            <a:r>
              <a:rPr lang="ru-RU" dirty="0"/>
              <a:t>.</a:t>
            </a:r>
          </a:p>
          <a:p>
            <a:pPr marL="0" indent="0">
              <a:buNone/>
            </a:pPr>
            <a:r>
              <a:rPr lang="ru-RU" dirty="0" err="1"/>
              <a:t>Накрая</a:t>
            </a:r>
            <a:r>
              <a:rPr lang="ru-RU" dirty="0"/>
              <a:t> </a:t>
            </a:r>
            <a:r>
              <a:rPr lang="ru-RU" dirty="0" err="1" smtClean="0"/>
              <a:t>отправихме</a:t>
            </a:r>
            <a:r>
              <a:rPr lang="ru-RU" dirty="0" smtClean="0"/>
              <a:t> послание </a:t>
            </a:r>
            <a:r>
              <a:rPr lang="ru-RU" dirty="0" err="1" smtClean="0"/>
              <a:t>към</a:t>
            </a:r>
            <a:r>
              <a:rPr lang="ru-RU" dirty="0" smtClean="0"/>
              <a:t> </a:t>
            </a:r>
            <a:r>
              <a:rPr lang="ru-RU" dirty="0" err="1" smtClean="0"/>
              <a:t>нашите</a:t>
            </a:r>
            <a:r>
              <a:rPr lang="ru-RU" dirty="0" smtClean="0"/>
              <a:t> </a:t>
            </a:r>
            <a:r>
              <a:rPr lang="ru-RU" dirty="0" err="1" smtClean="0"/>
              <a:t>връстници</a:t>
            </a:r>
            <a:r>
              <a:rPr lang="ru-RU" dirty="0" smtClean="0"/>
              <a:t> </a:t>
            </a:r>
            <a:r>
              <a:rPr lang="ru-RU" dirty="0" smtClean="0"/>
              <a:t>, </a:t>
            </a:r>
            <a:r>
              <a:rPr lang="ru-RU" dirty="0"/>
              <a:t>че </a:t>
            </a:r>
            <a:r>
              <a:rPr lang="ru-RU" dirty="0" err="1"/>
              <a:t>игрите</a:t>
            </a:r>
            <a:r>
              <a:rPr lang="ru-RU" dirty="0"/>
              <a:t> </a:t>
            </a:r>
            <a:r>
              <a:rPr lang="ru-RU" dirty="0" err="1"/>
              <a:t>могат</a:t>
            </a:r>
            <a:r>
              <a:rPr lang="ru-RU" dirty="0"/>
              <a:t> да </a:t>
            </a:r>
            <a:r>
              <a:rPr lang="ru-RU" dirty="0" err="1"/>
              <a:t>са</a:t>
            </a:r>
            <a:r>
              <a:rPr lang="ru-RU" dirty="0"/>
              <a:t> </a:t>
            </a:r>
            <a:r>
              <a:rPr lang="ru-RU" dirty="0" err="1"/>
              <a:t>увлекателни</a:t>
            </a:r>
            <a:r>
              <a:rPr lang="ru-RU" dirty="0"/>
              <a:t> и без </a:t>
            </a:r>
            <a:r>
              <a:rPr lang="ru-RU" dirty="0" err="1"/>
              <a:t>съвременните</a:t>
            </a:r>
            <a:r>
              <a:rPr lang="ru-RU" dirty="0"/>
              <a:t> технологии.</a:t>
            </a:r>
            <a:endParaRPr lang="en-US" dirty="0"/>
          </a:p>
        </p:txBody>
      </p:sp>
      <p:pic>
        <p:nvPicPr>
          <p:cNvPr id="6146" name="Picture 2" descr="C:\Users\vveleva\Desktop\ОУ Христо Ботев 2018-2019\Празници и дейности\Ден на игрите\Главова 1.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84784"/>
            <a:ext cx="3168352"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vveleva\Desktop\ОУ Христо Ботев 2018-2019\Празници и дейности\Ден на игрите\Фотева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573217">
            <a:off x="1207988" y="3145741"/>
            <a:ext cx="4176464" cy="2714142"/>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vveleva\Desktop\ОУ Христо Ботев 2018-2019\Празници и дейности\Ден на игрите\IMG_2521.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012" t="11868" r="19205"/>
          <a:stretch/>
        </p:blipFill>
        <p:spPr bwMode="auto">
          <a:xfrm rot="21221717">
            <a:off x="380415" y="2535164"/>
            <a:ext cx="2735595" cy="39555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05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barn(inVertical)">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147"/>
                                        </p:tgtEl>
                                        <p:attrNameLst>
                                          <p:attrName>style.visibility</p:attrName>
                                        </p:attrNameLst>
                                      </p:cBhvr>
                                      <p:to>
                                        <p:strVal val="visible"/>
                                      </p:to>
                                    </p:set>
                                    <p:animEffect transition="in" filter="barn(inVertical)">
                                      <p:cBhvr>
                                        <p:cTn id="26" dur="500"/>
                                        <p:tgtEl>
                                          <p:spTgt spid="614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barn(inVertical)">
                                      <p:cBhvr>
                                        <p:cTn id="3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bg-BG" dirty="0" smtClean="0"/>
              <a:t>ДЕН НА РОЗОВАТА ФЛАНЕЛКА</a:t>
            </a:r>
            <a:endParaRPr lang="en-US" dirty="0"/>
          </a:p>
        </p:txBody>
      </p:sp>
      <p:sp>
        <p:nvSpPr>
          <p:cNvPr id="4" name="Контейнер за съдържание 3"/>
          <p:cNvSpPr>
            <a:spLocks noGrp="1"/>
          </p:cNvSpPr>
          <p:nvPr>
            <p:ph sz="half" idx="2"/>
          </p:nvPr>
        </p:nvSpPr>
        <p:spPr/>
        <p:txBody>
          <a:bodyPr/>
          <a:lstStyle/>
          <a:p>
            <a:pPr marL="0" indent="0">
              <a:buNone/>
            </a:pPr>
            <a:r>
              <a:rPr lang="bg-BG" dirty="0" smtClean="0"/>
              <a:t>С множество интересни </a:t>
            </a:r>
            <a:r>
              <a:rPr lang="bg-BG" dirty="0" smtClean="0"/>
              <a:t>инициативи </a:t>
            </a:r>
            <a:r>
              <a:rPr lang="bg-BG" dirty="0" smtClean="0"/>
              <a:t>казахме „НЕ на агресията в училище!“</a:t>
            </a:r>
            <a:endParaRPr lang="en-US" dirty="0"/>
          </a:p>
        </p:txBody>
      </p:sp>
      <p:pic>
        <p:nvPicPr>
          <p:cNvPr id="7170" name="Picture 2" descr="C:\Users\vveleva\Desktop\ОУ Христо Ботев 2018-2019\Празници и дейности\Розова фланелка\20190227_101913.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263690">
            <a:off x="395536" y="1556792"/>
            <a:ext cx="4038600" cy="2276661"/>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vveleva\Desktop\ОУ Христо Ботев 2018-2019\Празници и дейности\Розова фланелка\20190221_10524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413432">
            <a:off x="455511" y="3894654"/>
            <a:ext cx="3888812" cy="252069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vveleva\Desktop\ОУ Христо Ботев 2018-2019\Празници и дейности\Розова фланелка\20190227_111408.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805" r="23625" b="21987"/>
          <a:stretch/>
        </p:blipFill>
        <p:spPr bwMode="auto">
          <a:xfrm rot="10535163">
            <a:off x="4968367" y="3931572"/>
            <a:ext cx="3755048" cy="26728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barn(inVertical)">
                                      <p:cBhvr>
                                        <p:cTn id="16" dur="5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171"/>
                                        </p:tgtEl>
                                        <p:attrNameLst>
                                          <p:attrName>style.visibility</p:attrName>
                                        </p:attrNameLst>
                                      </p:cBhvr>
                                      <p:to>
                                        <p:strVal val="visible"/>
                                      </p:to>
                                    </p:set>
                                    <p:animEffect transition="in" filter="barn(inVertical)">
                                      <p:cBhvr>
                                        <p:cTn id="21" dur="500"/>
                                        <p:tgtEl>
                                          <p:spTgt spid="717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barn(inVertical)">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bg-BG" sz="3600" dirty="0" smtClean="0"/>
              <a:t>УЧЕНЕ или ЗАБАВЛЕНИЕ, А ЗАЩО НЕ И ДВЕТЕ  В ЧАС ПО ИСТОРИЯ?</a:t>
            </a:r>
            <a:endParaRPr lang="en-US" sz="3600" dirty="0"/>
          </a:p>
        </p:txBody>
      </p:sp>
      <p:sp>
        <p:nvSpPr>
          <p:cNvPr id="3" name="Контейнер за съдържание 2"/>
          <p:cNvSpPr>
            <a:spLocks noGrp="1"/>
          </p:cNvSpPr>
          <p:nvPr>
            <p:ph sz="half" idx="1"/>
          </p:nvPr>
        </p:nvSpPr>
        <p:spPr/>
        <p:txBody>
          <a:bodyPr/>
          <a:lstStyle/>
          <a:p>
            <a:pPr marL="0" indent="0">
              <a:buNone/>
            </a:pPr>
            <a:r>
              <a:rPr lang="bg-BG" dirty="0" smtClean="0"/>
              <a:t>Оказа се, че има и забавни начини, чрез които преоткриваме миналото си. Колаборацията технологии и традиции се оказа продуктивна.</a:t>
            </a:r>
            <a:endParaRPr lang="en-US" dirty="0"/>
          </a:p>
        </p:txBody>
      </p:sp>
      <p:pic>
        <p:nvPicPr>
          <p:cNvPr id="8194" name="Picture 2" descr="C:\Users\vveleva\Desktop\ОУ Христо Ботев 2018-2019\Празници и дейности\Урок - мумия\IMG-3990cec0c75968847a0bb9f49ca663c6-V.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759" r="7801" b="14464"/>
          <a:stretch/>
        </p:blipFill>
        <p:spPr bwMode="auto">
          <a:xfrm>
            <a:off x="4593261" y="1556792"/>
            <a:ext cx="3921347" cy="22789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195" name="Picture 3" descr="C:\Users\vveleva\Desktop\ОУ Христо Ботев 2018-2019\Празници и дейности\Урок - мумия\IMG-035e666ccb86bfb4c7bcb74025b0e1f1-V.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 t="14589" r="-66" b="23089"/>
          <a:stretch/>
        </p:blipFill>
        <p:spPr bwMode="auto">
          <a:xfrm rot="362070">
            <a:off x="5190378" y="3866202"/>
            <a:ext cx="2960774" cy="23309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070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arn(inVertical)">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barn(inVertical)">
                                      <p:cBhvr>
                                        <p:cTn id="21"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еене">
  <a:themeElements>
    <a:clrScheme name="Леене">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еене">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еене">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131</TotalTime>
  <Words>493</Words>
  <Application>Microsoft Office PowerPoint</Application>
  <PresentationFormat>Презентация на цял екран (4:3)</PresentationFormat>
  <Paragraphs>38</Paragraphs>
  <Slides>10</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10</vt:i4>
      </vt:variant>
    </vt:vector>
  </HeadingPairs>
  <TitlesOfParts>
    <vt:vector size="11" baseType="lpstr">
      <vt:lpstr>Леене</vt:lpstr>
      <vt:lpstr>Ученически училищен съвет</vt:lpstr>
      <vt:lpstr>МЯСТО И РОЛЯ</vt:lpstr>
      <vt:lpstr>РЪКОВОДСТВО  И ЧЛЕНОВЕ</vt:lpstr>
      <vt:lpstr>ОТБЕЛЯЗВАНЕ МЕЖДУНАРОДНИЯ ДЕН НА УЧИТЕЛЯ</vt:lpstr>
      <vt:lpstr>СВЕТОВЕН ДЕН ЗА ОТБЕЛЯЗВАНЕ ЗА ВЪЗПОМЕНАНИЕ НА ЖЕРТВИТЕ ПО ПЪТЯ.</vt:lpstr>
      <vt:lpstr>Благотворителна дейност</vt:lpstr>
      <vt:lpstr>МЕЖДУНАРОДЕН ДЕН НА ИГРИТЕ</vt:lpstr>
      <vt:lpstr>ДЕН НА РОЗОВАТА ФЛАНЕЛКА</vt:lpstr>
      <vt:lpstr>УЧЕНЕ или ЗАБАВЛЕНИЕ, А ЗАЩО НЕ И ДВЕТЕ  В ЧАС ПО ИСТОРИЯ?</vt:lpstr>
      <vt:lpstr>Образованието не е, за да преобразява хората или да ги развлича, или да ги прави експертни техници. То е, за да освободим мисълта им, да разшири хоризонтите им, да подхрани интелекта им, да ги научи да мислят правилно…                            Робърт Хътчинс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Ученически училищен съвет</dc:title>
  <dc:creator>vveleva</dc:creator>
  <cp:lastModifiedBy>Home</cp:lastModifiedBy>
  <cp:revision>14</cp:revision>
  <dcterms:created xsi:type="dcterms:W3CDTF">2019-03-08T07:58:24Z</dcterms:created>
  <dcterms:modified xsi:type="dcterms:W3CDTF">2019-03-11T16:13:19Z</dcterms:modified>
</cp:coreProperties>
</file>