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62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8" r:id="rId6"/>
    <p:sldId id="260" r:id="rId7"/>
    <p:sldId id="264" r:id="rId8"/>
    <p:sldId id="274" r:id="rId9"/>
    <p:sldId id="276" r:id="rId10"/>
    <p:sldId id="27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Автор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9AF5A9-17E6-4B9F-A783-08EC010B336E}" v="49" dt="2020-03-31T10:16:12.3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033" autoAdjust="0"/>
  </p:normalViewPr>
  <p:slideViewPr>
    <p:cSldViewPr snapToGrid="0" snapToObjects="1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3288" y="84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737F2D40-DF92-4ADE-A761-CBF896599C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74F42E9-55BA-437C-85B3-324B4E2BF2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D81A9-CFC2-4640-899E-DD3E177BE50A}" type="datetimeFigureOut">
              <a:rPr lang="en-US" smtClean="0"/>
              <a:pPr/>
              <a:t>4/10/2020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07DF0FD-84A5-462F-A0AC-B2CEF6020C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D85C710-014C-4C89-9B64-843B9863CE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605DA-80A8-4B7B-B889-6C5700BB4C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66539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E50F4-C55A-473A-A70B-4B042EF011A9}" type="datetimeFigureOut">
              <a:rPr lang="en-US" smtClean="0"/>
              <a:pPr/>
              <a:t>4/10/2020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44625-0ADF-4414-89A2-9E135F0C84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222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49808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36654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4031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010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834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499935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1600" y="640080"/>
            <a:ext cx="6248398" cy="55841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6419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0765" y="642931"/>
            <a:ext cx="2446670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42932"/>
            <a:ext cx="7070678" cy="46781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6187" y="5927131"/>
            <a:ext cx="3814856" cy="365125"/>
          </a:xfrm>
        </p:spPr>
        <p:txBody>
          <a:bodyPr/>
          <a:lstStyle/>
          <a:p>
            <a:fld id="{87DE6118-2437-4B30-8E3C-4D2BE6020583}" type="datetimeFigureOut">
              <a:rPr lang="en-US" smtClean="0"/>
              <a:pPr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6187" y="6315949"/>
            <a:ext cx="38148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6199730"/>
            <a:ext cx="10260011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091113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64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1391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5346247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64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3132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23154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00734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2821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1759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57261"/>
            <a:ext cx="3840480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7800" y="0"/>
            <a:ext cx="6172200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952" y="2621512"/>
            <a:ext cx="3840480" cy="3236976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4862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87DE6118-2437-4B30-8E3C-4D2BE6020583}" type="datetimeFigureOut">
              <a:rPr lang="en-US" smtClean="0"/>
              <a:pPr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3229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ight sky with mountains far away on the horizon">
            <a:extLst>
              <a:ext uri="{FF2B5EF4-FFF2-40B4-BE49-F238E27FC236}">
                <a16:creationId xmlns:a16="http://schemas.microsoft.com/office/drawing/2014/main" xmlns="" id="{7C454B0C-0819-4D56-9275-BCE254DA65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xmlns="" id="{D5FB2B02-0F67-4D8A-9C33-E5EBC870BD4B}"/>
              </a:ext>
            </a:extLst>
          </p:cNvPr>
          <p:cNvSpPr/>
          <p:nvPr/>
        </p:nvSpPr>
        <p:spPr>
          <a:xfrm>
            <a:off x="2141161" y="173600"/>
            <a:ext cx="5610266" cy="3735670"/>
          </a:xfrm>
          <a:prstGeom prst="cloudCallout">
            <a:avLst>
              <a:gd name="adj1" fmla="val 50642"/>
              <a:gd name="adj2" fmla="val 73055"/>
            </a:avLst>
          </a:prstGeom>
          <a:gradFill flip="none" rotWithShape="1">
            <a:gsLst>
              <a:gs pos="0">
                <a:schemeClr val="accent1">
                  <a:tint val="67000"/>
                  <a:satMod val="105000"/>
                  <a:shade val="30000"/>
                  <a:satMod val="115000"/>
                </a:schemeClr>
              </a:gs>
              <a:gs pos="50000">
                <a:schemeClr val="accent1">
                  <a:tint val="67000"/>
                  <a:satMod val="105000"/>
                  <a:shade val="67500"/>
                  <a:satMod val="115000"/>
                </a:schemeClr>
              </a:gs>
              <a:gs pos="100000">
                <a:schemeClr val="accent1">
                  <a:tint val="67000"/>
                  <a:satMod val="105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Как  да си уплътним времето у дома?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g-BG" sz="2800" dirty="0">
                <a:solidFill>
                  <a:schemeClr val="tx1"/>
                </a:solidFill>
              </a:rPr>
              <a:t>И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Как да предпазим семейството си?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F29D8FDF-B28C-40FB-9905-99AF2193D2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31531">
            <a:off x="8672032" y="5168203"/>
            <a:ext cx="1498335" cy="149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7721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xmlns="" id="{B9FC6610-A5F8-45EA-B7D4-AFDF75D208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E9AB7A3-4EBC-40F6-99B4-4B1FE7F9DD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7865333E-6BF7-40FE-AC7D-EB8A0900AA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xmlns="" id="{C971C6CD-6DA8-4FDD-A89B-4B681DEABB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784011" y="51457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ED3CBB7D-B825-489C-9789-70D05A25CF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865120" y="2519131"/>
            <a:ext cx="932688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Heart 13">
            <a:extLst>
              <a:ext uri="{FF2B5EF4-FFF2-40B4-BE49-F238E27FC236}">
                <a16:creationId xmlns:a16="http://schemas.microsoft.com/office/drawing/2014/main" xmlns="" id="{F2B1F2D2-2741-4014-B6EC-EA3CC475DFA2}"/>
              </a:ext>
            </a:extLst>
          </p:cNvPr>
          <p:cNvSpPr/>
          <p:nvPr/>
        </p:nvSpPr>
        <p:spPr>
          <a:xfrm rot="21103158">
            <a:off x="7904407" y="2611438"/>
            <a:ext cx="3746637" cy="3328755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xmlns="" id="{92FD4DEC-25BB-458C-B54A-0F531E763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51570">
            <a:off x="8486278" y="3444907"/>
            <a:ext cx="2406085" cy="159813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EDB9807-2A62-40C5-B650-B707080C43F8}"/>
              </a:ext>
            </a:extLst>
          </p:cNvPr>
          <p:cNvSpPr/>
          <p:nvPr/>
        </p:nvSpPr>
        <p:spPr>
          <a:xfrm>
            <a:off x="2089998" y="266400"/>
            <a:ext cx="801200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100" dirty="0">
                <a:latin typeface="+mj-lt"/>
              </a:rPr>
              <a:t>Как  да си уплътним      времето у дома?</a:t>
            </a:r>
            <a:r>
              <a:rPr lang="en-US" sz="4100" dirty="0">
                <a:latin typeface="+mj-lt"/>
              </a:rPr>
              <a:t> </a:t>
            </a:r>
          </a:p>
        </p:txBody>
      </p:sp>
      <p:pic>
        <p:nvPicPr>
          <p:cNvPr id="20" name="Picture 19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xmlns="" id="{730D79C3-4AFB-4EFD-BAE2-71508981C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96551">
            <a:off x="1095195" y="3073975"/>
            <a:ext cx="3539851" cy="2122865"/>
          </a:xfrm>
          <a:prstGeom prst="rect">
            <a:avLst/>
          </a:prstGeom>
          <a:ln w="1270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138249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indoor, sitting, coffee&#10;&#10;Description automatically generated">
            <a:extLst>
              <a:ext uri="{FF2B5EF4-FFF2-40B4-BE49-F238E27FC236}">
                <a16:creationId xmlns:a16="http://schemas.microsoft.com/office/drawing/2014/main" xmlns="" id="{1F9F6668-6047-4453-B2B5-860197479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839" y="454906"/>
            <a:ext cx="2619375" cy="1743075"/>
          </a:xfrm>
          <a:prstGeom prst="rect">
            <a:avLst/>
          </a:prstGeom>
          <a:ln w="1270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" name="Scroll: Vertical 11">
            <a:extLst>
              <a:ext uri="{FF2B5EF4-FFF2-40B4-BE49-F238E27FC236}">
                <a16:creationId xmlns:a16="http://schemas.microsoft.com/office/drawing/2014/main" xmlns="" id="{4E714A7B-FD2B-4A57-973A-04899FDD5FEF}"/>
              </a:ext>
            </a:extLst>
          </p:cNvPr>
          <p:cNvSpPr/>
          <p:nvPr/>
        </p:nvSpPr>
        <p:spPr>
          <a:xfrm>
            <a:off x="58047" y="2642596"/>
            <a:ext cx="3908700" cy="4215403"/>
          </a:xfrm>
          <a:prstGeom prst="verticalScroll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">
                <a:schemeClr val="accent1">
                  <a:lumMod val="45000"/>
                  <a:lumOff val="55000"/>
                </a:schemeClr>
              </a:gs>
              <a:gs pos="72000">
                <a:srgbClr val="CCC7BD"/>
              </a:gs>
              <a:gs pos="58000">
                <a:schemeClr val="accent1">
                  <a:lumMod val="45000"/>
                  <a:lumOff val="55000"/>
                </a:schemeClr>
              </a:gs>
              <a:gs pos="32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  <a:effectLst>
            <a:glow rad="1397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>
                <a:solidFill>
                  <a:schemeClr val="accent1">
                    <a:lumMod val="75000"/>
                  </a:schemeClr>
                </a:solidFill>
              </a:rPr>
              <a:t>Вместо да пускате телефизора </a:t>
            </a:r>
            <a:r>
              <a:rPr lang="bg-B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bg-BG" dirty="0">
                <a:solidFill>
                  <a:schemeClr val="accent1">
                    <a:lumMod val="75000"/>
                  </a:schemeClr>
                </a:solidFill>
              </a:rPr>
              <a:t>веднага щом ти стане скучно,направи си един ст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y</a:t>
            </a:r>
            <a:r>
              <a:rPr lang="bg-BG" dirty="0">
                <a:solidFill>
                  <a:schemeClr val="accent1">
                    <a:lumMod val="75000"/>
                  </a:schemeClr>
                </a:solidFill>
              </a:rPr>
              <a:t>ден чай и избягай от </a:t>
            </a:r>
            <a:r>
              <a:rPr lang="bg-BG" dirty="0" smtClean="0">
                <a:solidFill>
                  <a:schemeClr val="accent1">
                    <a:lumMod val="75000"/>
                  </a:schemeClr>
                </a:solidFill>
              </a:rPr>
              <a:t>реалността </a:t>
            </a:r>
            <a:r>
              <a:rPr lang="bg-BG" dirty="0">
                <a:solidFill>
                  <a:schemeClr val="accent1">
                    <a:lumMod val="75000"/>
                  </a:schemeClr>
                </a:solidFill>
              </a:rPr>
              <a:t>за малко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bg-BG" dirty="0">
                <a:solidFill>
                  <a:schemeClr val="accent1">
                    <a:lumMod val="75000"/>
                  </a:schemeClr>
                </a:solidFill>
              </a:rPr>
              <a:t>Вземи си хубава книга и наваксай с четенето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bg-BG" dirty="0" smtClean="0">
                <a:solidFill>
                  <a:schemeClr val="accent1">
                    <a:lumMod val="75000"/>
                  </a:schemeClr>
                </a:solidFill>
              </a:rPr>
              <a:t>Навярно </a:t>
            </a:r>
            <a:r>
              <a:rPr lang="bg-BG" dirty="0">
                <a:solidFill>
                  <a:schemeClr val="accent1">
                    <a:lumMod val="75000"/>
                  </a:schemeClr>
                </a:solidFill>
              </a:rPr>
              <a:t>знаеш, че литераурата развива </a:t>
            </a:r>
            <a:r>
              <a:rPr lang="bg-BG" dirty="0" smtClean="0">
                <a:solidFill>
                  <a:schemeClr val="accent1">
                    <a:lumMod val="75000"/>
                  </a:schemeClr>
                </a:solidFill>
              </a:rPr>
              <a:t>въображанието и </a:t>
            </a:r>
            <a:r>
              <a:rPr lang="bg-BG" dirty="0">
                <a:solidFill>
                  <a:schemeClr val="accent1">
                    <a:lumMod val="75000"/>
                  </a:schemeClr>
                </a:solidFill>
              </a:rPr>
              <a:t>има образователен характер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bg-BG" dirty="0">
                <a:solidFill>
                  <a:schemeClr val="accent1">
                    <a:lumMod val="75000"/>
                  </a:schemeClr>
                </a:solidFill>
              </a:rPr>
              <a:t>А и не изисква </a:t>
            </a:r>
            <a:r>
              <a:rPr lang="bg-B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bg-BG" dirty="0">
                <a:solidFill>
                  <a:schemeClr val="accent1">
                    <a:lumMod val="75000"/>
                  </a:schemeClr>
                </a:solidFill>
              </a:rPr>
              <a:t>усилия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3" name="Scroll: Vertical 12">
            <a:extLst>
              <a:ext uri="{FF2B5EF4-FFF2-40B4-BE49-F238E27FC236}">
                <a16:creationId xmlns:a16="http://schemas.microsoft.com/office/drawing/2014/main" xmlns="" id="{CBF2C0AC-03EA-4510-845E-39135DF61DFD}"/>
              </a:ext>
            </a:extLst>
          </p:cNvPr>
          <p:cNvSpPr/>
          <p:nvPr/>
        </p:nvSpPr>
        <p:spPr>
          <a:xfrm>
            <a:off x="3966747" y="2197981"/>
            <a:ext cx="3984770" cy="4660019"/>
          </a:xfrm>
          <a:prstGeom prst="verticalScroll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4000">
                <a:schemeClr val="accent2">
                  <a:lumMod val="60000"/>
                  <a:lumOff val="40000"/>
                </a:schemeClr>
              </a:gs>
              <a:gs pos="48000">
                <a:srgbClr val="CCC7BD"/>
              </a:gs>
              <a:gs pos="92920">
                <a:schemeClr val="accent1">
                  <a:lumMod val="60000"/>
                  <a:lumOff val="40000"/>
                </a:schemeClr>
              </a:gs>
              <a:gs pos="65487">
                <a:srgbClr val="CCC7BD"/>
              </a:gs>
              <a:gs pos="15000">
                <a:srgbClr val="CCC7BD"/>
              </a:gs>
              <a:gs pos="2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  <a:effectLst>
            <a:glow rad="139700">
              <a:schemeClr val="accent1">
                <a:alpha val="4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Ако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сте си казвали, че искате да научите нещо ново, но нямате време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да,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сега е подходящият момент. Запишете се на онлайн курс. Искате да научите как да боравите с Photoshop или как да си направите уеб сайт, искате да научите английски (френски, испански или китайски), сега е моментът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 След кризата ще бъдете конкурентно способни.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Scroll: Vertical 13">
            <a:extLst>
              <a:ext uri="{FF2B5EF4-FFF2-40B4-BE49-F238E27FC236}">
                <a16:creationId xmlns:a16="http://schemas.microsoft.com/office/drawing/2014/main" xmlns="" id="{F3A0FBB8-94BE-4411-9D6F-B07364E9835E}"/>
              </a:ext>
            </a:extLst>
          </p:cNvPr>
          <p:cNvSpPr/>
          <p:nvPr/>
        </p:nvSpPr>
        <p:spPr>
          <a:xfrm>
            <a:off x="8088386" y="1828256"/>
            <a:ext cx="4103614" cy="5029743"/>
          </a:xfrm>
          <a:prstGeom prst="verticalScroll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000">
                <a:schemeClr val="accent1">
                  <a:lumMod val="45000"/>
                  <a:lumOff val="55000"/>
                </a:schemeClr>
              </a:gs>
              <a:gs pos="97000">
                <a:schemeClr val="accent1">
                  <a:lumMod val="45000"/>
                  <a:lumOff val="55000"/>
                </a:schemeClr>
              </a:gs>
              <a:gs pos="25000">
                <a:srgbClr val="C1CBC8"/>
              </a:gs>
              <a:gs pos="91250">
                <a:srgbClr val="BBCECF"/>
              </a:gs>
              <a:gs pos="72000">
                <a:srgbClr val="CCC7BD"/>
              </a:gs>
              <a:gs pos="50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  <a:effectLst>
            <a:glow rad="1016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Извадете един по-голям лист,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боички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 ще видите какъв купон ще падне. Пробвайте да рисувате с пръсти, например.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осле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ще имате чудесна картина, която да окачите на видно място в дома си. Рисуването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успокоява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 не изисква много усилия. Дори да не сте най-добрите художници, ако рисувате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със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семейство ще се забавлявате чудесно. Пробвайте и ще видите.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Picture 15" descr="A person using a computer sitting on top of a table&#10;&#10;Description automatically generated">
            <a:extLst>
              <a:ext uri="{FF2B5EF4-FFF2-40B4-BE49-F238E27FC236}">
                <a16:creationId xmlns:a16="http://schemas.microsoft.com/office/drawing/2014/main" xmlns="" id="{99F4B528-311C-41EC-96B3-86B356A45C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4375" y="370931"/>
            <a:ext cx="3143250" cy="1457325"/>
          </a:xfrm>
          <a:prstGeom prst="rect">
            <a:avLst/>
          </a:prstGeom>
          <a:ln w="1270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Picture 17" descr="A picture containing table, food, lettuce&#10;&#10;Description automatically generated">
            <a:extLst>
              <a:ext uri="{FF2B5EF4-FFF2-40B4-BE49-F238E27FC236}">
                <a16:creationId xmlns:a16="http://schemas.microsoft.com/office/drawing/2014/main" xmlns="" id="{990A6D59-2616-4D86-9A3E-A068879B70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4603" y="236398"/>
            <a:ext cx="2315248" cy="1301305"/>
          </a:xfrm>
          <a:prstGeom prst="rect">
            <a:avLst/>
          </a:prstGeom>
          <a:ln w="1270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29390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6">
            <a:extLst>
              <a:ext uri="{FF2B5EF4-FFF2-40B4-BE49-F238E27FC236}">
                <a16:creationId xmlns:a16="http://schemas.microsoft.com/office/drawing/2014/main" xmlns="" id="{CEA861C5-3CE8-4AD0-925C-836509B24A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EDB3FAAF-5FDF-4576-8E8B-8BE25DB82A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person looking at the camera&#10;&#10;Description automatically generated">
            <a:extLst>
              <a:ext uri="{FF2B5EF4-FFF2-40B4-BE49-F238E27FC236}">
                <a16:creationId xmlns:a16="http://schemas.microsoft.com/office/drawing/2014/main" xmlns="" id="{BA376912-B9B1-41C5-9238-648EFC5365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7647" b="808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327BD58-2BC3-492B-9AE1-E5D20B2B8766}"/>
              </a:ext>
            </a:extLst>
          </p:cNvPr>
          <p:cNvSpPr/>
          <p:nvPr/>
        </p:nvSpPr>
        <p:spPr>
          <a:xfrm>
            <a:off x="1088912" y="1143293"/>
            <a:ext cx="7635987" cy="42689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i="1" cap="all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Как да предпазим семейството си?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AA94FB8C-E571-44EE-B6FB-9D4D378B5C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 6">
            <a:extLst>
              <a:ext uri="{FF2B5EF4-FFF2-40B4-BE49-F238E27FC236}">
                <a16:creationId xmlns:a16="http://schemas.microsoft.com/office/drawing/2014/main" xmlns="" id="{97EF6CE1-A1CD-4E7C-836A-7FE57149AE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19748284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6">
            <a:extLst>
              <a:ext uri="{FF2B5EF4-FFF2-40B4-BE49-F238E27FC236}">
                <a16:creationId xmlns:a16="http://schemas.microsoft.com/office/drawing/2014/main" xmlns="" id="{F09D282A-F5A8-44DF-A035-882D6338C8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85F290F9-7434-4EE1-AE59-4773C03B4E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ight spots">
            <a:extLst>
              <a:ext uri="{FF2B5EF4-FFF2-40B4-BE49-F238E27FC236}">
                <a16:creationId xmlns:a16="http://schemas.microsoft.com/office/drawing/2014/main" xmlns="" id="{20A520D0-11CF-4639-8537-F56A8A2FDC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12191980" cy="685799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6" name="Freeform 6">
            <a:extLst>
              <a:ext uri="{FF2B5EF4-FFF2-40B4-BE49-F238E27FC236}">
                <a16:creationId xmlns:a16="http://schemas.microsoft.com/office/drawing/2014/main" xmlns="" id="{1E005EBC-DE0B-4A80-B5C3-DEC6364552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784012" y="48006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18ACCC2-9C04-4A3C-9843-9E1862C84D74}"/>
              </a:ext>
            </a:extLst>
          </p:cNvPr>
          <p:cNvSpPr/>
          <p:nvPr/>
        </p:nvSpPr>
        <p:spPr>
          <a:xfrm>
            <a:off x="7150217" y="270391"/>
            <a:ext cx="3501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highlight>
                  <a:srgbClr val="C0C0C0"/>
                </a:highlight>
                <a:latin typeface="Whitney"/>
              </a:rPr>
              <a:t>Ето как трябва да си мием ръцете</a:t>
            </a:r>
            <a:endParaRPr lang="en-US" dirty="0">
              <a:solidFill>
                <a:schemeClr val="bg1"/>
              </a:solidFill>
              <a:highlight>
                <a:srgbClr val="C0C0C0"/>
              </a:highlight>
            </a:endParaRPr>
          </a:p>
        </p:txBody>
      </p:sp>
      <p:pic>
        <p:nvPicPr>
          <p:cNvPr id="18" name="Picture 17" descr="A picture containing indoor, kitchen, man, woman&#10;&#10;Description automatically generated">
            <a:extLst>
              <a:ext uri="{FF2B5EF4-FFF2-40B4-BE49-F238E27FC236}">
                <a16:creationId xmlns:a16="http://schemas.microsoft.com/office/drawing/2014/main" xmlns="" id="{C65DD25C-AD6B-4BF1-8CAD-C7B0A90DF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52589">
            <a:off x="9472300" y="1003141"/>
            <a:ext cx="2342766" cy="1628614"/>
          </a:xfrm>
          <a:prstGeom prst="rect">
            <a:avLst/>
          </a:prstGeom>
          <a:ln w="1270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2" name="Picture 21" descr="A picture containing indoor, table, person, man&#10;&#10;Description automatically generated">
            <a:extLst>
              <a:ext uri="{FF2B5EF4-FFF2-40B4-BE49-F238E27FC236}">
                <a16:creationId xmlns:a16="http://schemas.microsoft.com/office/drawing/2014/main" xmlns="" id="{8445C084-D656-4D43-BC1D-FBD2AD3049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21437">
            <a:off x="1070900" y="4114488"/>
            <a:ext cx="3242136" cy="1823702"/>
          </a:xfrm>
          <a:prstGeom prst="rect">
            <a:avLst/>
          </a:prstGeom>
          <a:ln w="1270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94064EE0-3C0B-4885-94B8-4996902F02C0}"/>
              </a:ext>
            </a:extLst>
          </p:cNvPr>
          <p:cNvSpPr/>
          <p:nvPr/>
        </p:nvSpPr>
        <p:spPr>
          <a:xfrm>
            <a:off x="177374" y="367452"/>
            <a:ext cx="6540617" cy="2353595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chemeClr val="tx1">
                <a:lumMod val="85000"/>
              </a:schemeClr>
            </a:solidFill>
          </a:ln>
          <a:effectLst>
            <a:glow rad="101600">
              <a:schemeClr val="tx1">
                <a:lumMod val="9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bg1"/>
                </a:solidFill>
                <a:highlight>
                  <a:srgbClr val="C0C0C0"/>
                </a:highlight>
              </a:rPr>
              <a:t> Как мога да избегна заразяване?</a:t>
            </a:r>
            <a:endParaRPr lang="ru-RU" sz="1200" dirty="0">
              <a:solidFill>
                <a:schemeClr val="bg1"/>
              </a:solidFill>
              <a:highlight>
                <a:srgbClr val="C0C0C0"/>
              </a:highlight>
            </a:endParaRPr>
          </a:p>
          <a:p>
            <a:r>
              <a:rPr lang="ru-RU" sz="1200" dirty="0">
                <a:solidFill>
                  <a:schemeClr val="bg1"/>
                </a:solidFill>
                <a:highlight>
                  <a:srgbClr val="C0C0C0"/>
                </a:highlight>
              </a:rPr>
              <a:t>Когато посещавате райони с предполагаемо текущо предаване на общността:</a:t>
            </a:r>
          </a:p>
          <a:p>
            <a:r>
              <a:rPr lang="ru-RU" sz="1200" dirty="0">
                <a:solidFill>
                  <a:schemeClr val="bg1"/>
                </a:solidFill>
                <a:highlight>
                  <a:srgbClr val="C0C0C0"/>
                </a:highlight>
              </a:rPr>
              <a:t>• избягвайте контакт с болни хора, по-специално с кашлица;</a:t>
            </a:r>
          </a:p>
          <a:p>
            <a:r>
              <a:rPr lang="ru-RU" sz="1200" dirty="0">
                <a:solidFill>
                  <a:schemeClr val="bg1"/>
                </a:solidFill>
                <a:highlight>
                  <a:srgbClr val="C0C0C0"/>
                </a:highlight>
              </a:rPr>
              <a:t>• избягвайте да посещавате пазари и места, където се обработват живи или мъртви животни;</a:t>
            </a:r>
          </a:p>
          <a:p>
            <a:r>
              <a:rPr lang="ru-RU" sz="1200" dirty="0">
                <a:solidFill>
                  <a:schemeClr val="bg1"/>
                </a:solidFill>
                <a:highlight>
                  <a:srgbClr val="C0C0C0"/>
                </a:highlight>
              </a:rPr>
              <a:t>• спазвайте общите правила за хигиена на ръцете и хигиена на храните;</a:t>
            </a:r>
          </a:p>
          <a:p>
            <a:r>
              <a:rPr lang="ru-RU" sz="1200" dirty="0">
                <a:solidFill>
                  <a:schemeClr val="bg1"/>
                </a:solidFill>
                <a:highlight>
                  <a:srgbClr val="C0C0C0"/>
                </a:highlight>
              </a:rPr>
              <a:t>• измийте ръцете си със сапун и вода ИЛИ използвайте дезинфекционен разтвор на алкохолна основа преди хранене, след използване на тоалетната и след всеки контакт с животни;</a:t>
            </a:r>
          </a:p>
          <a:p>
            <a:r>
              <a:rPr lang="ru-RU" sz="1200" dirty="0">
                <a:solidFill>
                  <a:schemeClr val="bg1"/>
                </a:solidFill>
                <a:highlight>
                  <a:srgbClr val="C0C0C0"/>
                </a:highlight>
              </a:rPr>
              <a:t>• избягвайте контакт с животни, техните екскременти или изхвърляния.</a:t>
            </a:r>
          </a:p>
          <a:p>
            <a:r>
              <a:rPr lang="ru-RU" sz="1200" dirty="0">
                <a:solidFill>
                  <a:schemeClr val="bg1"/>
                </a:solidFill>
                <a:highlight>
                  <a:srgbClr val="C0C0C0"/>
                </a:highlight>
              </a:rPr>
              <a:t>Където и да пътувате, прилагайте общи правила, уреждащи хигиената на ръцете и храните</a:t>
            </a:r>
          </a:p>
          <a:p>
            <a:pPr algn="ctr"/>
            <a:endParaRPr lang="en-US" dirty="0">
              <a:solidFill>
                <a:schemeClr val="bg1"/>
              </a:solidFill>
              <a:highlight>
                <a:srgbClr val="C0C0C0"/>
              </a:highlight>
            </a:endParaRPr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xmlns="" id="{4D1885A8-8341-4BE1-AFD8-A117D532F23D}"/>
              </a:ext>
            </a:extLst>
          </p:cNvPr>
          <p:cNvSpPr/>
          <p:nvPr/>
        </p:nvSpPr>
        <p:spPr>
          <a:xfrm>
            <a:off x="4828841" y="1091180"/>
            <a:ext cx="7363159" cy="5241296"/>
          </a:xfrm>
          <a:prstGeom prst="star5">
            <a:avLst>
              <a:gd name="adj" fmla="val 23215"/>
              <a:gd name="hf" fmla="val 105146"/>
              <a:gd name="vf" fmla="val 110557"/>
            </a:avLst>
          </a:prstGeom>
          <a:solidFill>
            <a:schemeClr val="bg2"/>
          </a:solidFill>
          <a:ln>
            <a:solidFill>
              <a:schemeClr val="tx1">
                <a:lumMod val="85000"/>
              </a:schemeClr>
            </a:solidFill>
          </a:ln>
          <a:effectLst>
            <a:glow rad="101600">
              <a:schemeClr val="tx1">
                <a:lumMod val="9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28F694B-10D9-4B17-B1F3-8F479989917A}"/>
              </a:ext>
            </a:extLst>
          </p:cNvPr>
          <p:cNvSpPr/>
          <p:nvPr/>
        </p:nvSpPr>
        <p:spPr>
          <a:xfrm>
            <a:off x="7029570" y="3063886"/>
            <a:ext cx="32362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3E3E3E"/>
                </a:solidFill>
                <a:highlight>
                  <a:srgbClr val="C0C0C0"/>
                </a:highlight>
                <a:latin typeface="Georgia" panose="02040502050405020303" pitchFamily="18" charset="0"/>
              </a:rPr>
              <a:t>При това важни са не само вътрешните части на ръцете - след като те бъдат добре натрити със сапун, трябва да се премине към горните части и с кръгови движения да се обхванат всички места по ръцете. Специално внимание трябва да се отдели и на палците. На финала отново е ред на водата, а след отмиването на сапуна ръцете грижливо се подсушават с хартиена кърпа за еднократна употреба. Желателно е с кърпа да се хваща и крана на чешмата.</a:t>
            </a:r>
            <a:endParaRPr lang="en-US" sz="1200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9930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xmlns="" id="{2A0E4E09-FC02-4ADC-951A-3FFA90B6FE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ight spots">
            <a:extLst>
              <a:ext uri="{FF2B5EF4-FFF2-40B4-BE49-F238E27FC236}">
                <a16:creationId xmlns:a16="http://schemas.microsoft.com/office/drawing/2014/main" xmlns="" id="{49154982-E240-4414-BD6E-9AA8DFD6D1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2357" r="1253"/>
          <a:stretch/>
        </p:blipFill>
        <p:spPr>
          <a:xfrm>
            <a:off x="2878514" y="10"/>
            <a:ext cx="9313486" cy="6857990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5D44B584-65A7-4029-A075-505AA5EAEB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5443666" cy="6858000"/>
          </a:xfrm>
          <a:custGeom>
            <a:avLst/>
            <a:gdLst>
              <a:gd name="connsiteX0" fmla="*/ 0 w 5443666"/>
              <a:gd name="connsiteY0" fmla="*/ 0 h 6845983"/>
              <a:gd name="connsiteX1" fmla="*/ 3595564 w 5443666"/>
              <a:gd name="connsiteY1" fmla="*/ 0 h 6845983"/>
              <a:gd name="connsiteX2" fmla="*/ 3746607 w 5443666"/>
              <a:gd name="connsiteY2" fmla="*/ 118697 h 6845983"/>
              <a:gd name="connsiteX3" fmla="*/ 5443666 w 5443666"/>
              <a:gd name="connsiteY3" fmla="*/ 3717234 h 6845983"/>
              <a:gd name="connsiteX4" fmla="*/ 4378763 w 5443666"/>
              <a:gd name="connsiteY4" fmla="*/ 6683615 h 6845983"/>
              <a:gd name="connsiteX5" fmla="*/ 4238117 w 5443666"/>
              <a:gd name="connsiteY5" fmla="*/ 6845983 h 6845983"/>
              <a:gd name="connsiteX6" fmla="*/ 0 w 5443666"/>
              <a:gd name="connsiteY6" fmla="*/ 6845983 h 684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3666" h="6845983">
                <a:moveTo>
                  <a:pt x="0" y="0"/>
                </a:moveTo>
                <a:lnTo>
                  <a:pt x="3595564" y="0"/>
                </a:lnTo>
                <a:lnTo>
                  <a:pt x="3746607" y="118697"/>
                </a:lnTo>
                <a:cubicBezTo>
                  <a:pt x="4783044" y="974041"/>
                  <a:pt x="5443666" y="2268489"/>
                  <a:pt x="5443666" y="3717234"/>
                </a:cubicBezTo>
                <a:cubicBezTo>
                  <a:pt x="5443666" y="4844036"/>
                  <a:pt x="5044030" y="5877498"/>
                  <a:pt x="4378763" y="6683615"/>
                </a:cubicBezTo>
                <a:lnTo>
                  <a:pt x="4238117" y="6845983"/>
                </a:lnTo>
                <a:lnTo>
                  <a:pt x="0" y="6845983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4B57A35-4F3F-4AA5-BDFC-AF6856729A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76" r="17840" b="-1"/>
          <a:stretch/>
        </p:blipFill>
        <p:spPr>
          <a:xfrm>
            <a:off x="1" y="10"/>
            <a:ext cx="5215066" cy="6857990"/>
          </a:xfrm>
          <a:custGeom>
            <a:avLst/>
            <a:gdLst/>
            <a:ahLst/>
            <a:cxnLst/>
            <a:rect l="l" t="t" r="r" b="b"/>
            <a:pathLst>
              <a:path w="5215066" h="6845983">
                <a:moveTo>
                  <a:pt x="0" y="0"/>
                </a:moveTo>
                <a:lnTo>
                  <a:pt x="3197713" y="0"/>
                </a:lnTo>
                <a:lnTo>
                  <a:pt x="3259787" y="39795"/>
                </a:lnTo>
                <a:cubicBezTo>
                  <a:pt x="4439462" y="836768"/>
                  <a:pt x="5215066" y="2186425"/>
                  <a:pt x="5215066" y="3717234"/>
                </a:cubicBezTo>
                <a:cubicBezTo>
                  <a:pt x="5215066" y="4788800"/>
                  <a:pt x="4835020" y="5771602"/>
                  <a:pt x="4202364" y="6538204"/>
                </a:cubicBezTo>
                <a:lnTo>
                  <a:pt x="3922635" y="6845983"/>
                </a:lnTo>
                <a:lnTo>
                  <a:pt x="0" y="6845983"/>
                </a:lnTo>
                <a:close/>
              </a:path>
            </a:pathLst>
          </a:cu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F8280E2-9A37-4822-8942-F2897F1E106B}"/>
              </a:ext>
            </a:extLst>
          </p:cNvPr>
          <p:cNvSpPr/>
          <p:nvPr/>
        </p:nvSpPr>
        <p:spPr>
          <a:xfrm>
            <a:off x="5986332" y="2886500"/>
            <a:ext cx="5443666" cy="33377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83464" indent="-283464" defTabSz="914400">
              <a:lnSpc>
                <a:spcPct val="102000"/>
              </a:lnSpc>
              <a:spcBef>
                <a:spcPts val="900"/>
              </a:spcBef>
            </a:pPr>
            <a:r>
              <a:rPr lang="en-US" sz="1500" b="1" dirty="0">
                <a:solidFill>
                  <a:schemeClr val="bg1"/>
                </a:solidFill>
                <a:highlight>
                  <a:srgbClr val="C0C0C0"/>
                </a:highlight>
              </a:rPr>
              <a:t>2. </a:t>
            </a:r>
            <a:r>
              <a:rPr lang="en-US" sz="1500" b="1" dirty="0" err="1">
                <a:solidFill>
                  <a:schemeClr val="bg1"/>
                </a:solidFill>
                <a:highlight>
                  <a:srgbClr val="C0C0C0"/>
                </a:highlight>
              </a:rPr>
              <a:t>Какви</a:t>
            </a:r>
            <a:r>
              <a:rPr lang="en-US" sz="1500" b="1" dirty="0">
                <a:solidFill>
                  <a:schemeClr val="bg1"/>
                </a:solidFill>
                <a:highlight>
                  <a:srgbClr val="C0C0C0"/>
                </a:highlight>
              </a:rPr>
              <a:t> </a:t>
            </a:r>
            <a:r>
              <a:rPr lang="en-US" sz="1500" b="1" dirty="0" err="1">
                <a:solidFill>
                  <a:schemeClr val="bg1"/>
                </a:solidFill>
                <a:highlight>
                  <a:srgbClr val="C0C0C0"/>
                </a:highlight>
              </a:rPr>
              <a:t>са</a:t>
            </a:r>
            <a:r>
              <a:rPr lang="en-US" sz="1500" b="1" dirty="0">
                <a:solidFill>
                  <a:schemeClr val="bg1"/>
                </a:solidFill>
                <a:highlight>
                  <a:srgbClr val="C0C0C0"/>
                </a:highlight>
              </a:rPr>
              <a:t> </a:t>
            </a:r>
            <a:r>
              <a:rPr lang="en-US" sz="1500" b="1" dirty="0" err="1">
                <a:solidFill>
                  <a:schemeClr val="bg1"/>
                </a:solidFill>
                <a:highlight>
                  <a:srgbClr val="C0C0C0"/>
                </a:highlight>
              </a:rPr>
              <a:t>симптомите</a:t>
            </a:r>
            <a:r>
              <a:rPr lang="en-US" sz="1500" b="1" dirty="0">
                <a:solidFill>
                  <a:schemeClr val="bg1"/>
                </a:solidFill>
                <a:highlight>
                  <a:srgbClr val="C0C0C0"/>
                </a:highlight>
              </a:rPr>
              <a:t> </a:t>
            </a:r>
            <a:r>
              <a:rPr lang="en-US" sz="1500" b="1" dirty="0" err="1">
                <a:solidFill>
                  <a:schemeClr val="bg1"/>
                </a:solidFill>
                <a:highlight>
                  <a:srgbClr val="C0C0C0"/>
                </a:highlight>
              </a:rPr>
              <a:t>на</a:t>
            </a:r>
            <a:r>
              <a:rPr lang="en-US" sz="1500" b="1" dirty="0">
                <a:solidFill>
                  <a:schemeClr val="bg1"/>
                </a:solidFill>
                <a:highlight>
                  <a:srgbClr val="C0C0C0"/>
                </a:highlight>
              </a:rPr>
              <a:t> </a:t>
            </a:r>
            <a:r>
              <a:rPr lang="en-US" sz="1500" b="1" dirty="0" err="1">
                <a:solidFill>
                  <a:schemeClr val="bg1"/>
                </a:solidFill>
                <a:highlight>
                  <a:srgbClr val="C0C0C0"/>
                </a:highlight>
              </a:rPr>
              <a:t>инфекция</a:t>
            </a:r>
            <a:r>
              <a:rPr lang="en-US" sz="1500" b="1" dirty="0">
                <a:solidFill>
                  <a:schemeClr val="bg1"/>
                </a:solidFill>
                <a:highlight>
                  <a:srgbClr val="C0C0C0"/>
                </a:highlight>
              </a:rPr>
              <a:t> COVID-19</a:t>
            </a:r>
            <a:endParaRPr lang="en-US" sz="1500" dirty="0">
              <a:solidFill>
                <a:schemeClr val="bg1"/>
              </a:solidFill>
              <a:highlight>
                <a:srgbClr val="C0C0C0"/>
              </a:highlight>
            </a:endParaRPr>
          </a:p>
          <a:p>
            <a:pPr marL="283464" indent="-283464" defTabSz="914400">
              <a:lnSpc>
                <a:spcPct val="102000"/>
              </a:lnSpc>
              <a:spcBef>
                <a:spcPts val="900"/>
              </a:spcBef>
            </a:pPr>
            <a:r>
              <a:rPr lang="en-US" sz="1500" dirty="0" err="1">
                <a:solidFill>
                  <a:schemeClr val="bg1"/>
                </a:solidFill>
                <a:highlight>
                  <a:srgbClr val="C0C0C0"/>
                </a:highlight>
              </a:rPr>
              <a:t>От</a:t>
            </a:r>
            <a:r>
              <a:rPr lang="en-US" sz="1500" dirty="0">
                <a:solidFill>
                  <a:schemeClr val="bg1"/>
                </a:solidFill>
                <a:highlight>
                  <a:srgbClr val="C0C0C0"/>
                </a:highlight>
              </a:rPr>
              <a:t> </a:t>
            </a:r>
            <a:r>
              <a:rPr lang="en-US" sz="1500" dirty="0" err="1">
                <a:solidFill>
                  <a:schemeClr val="bg1"/>
                </a:solidFill>
                <a:highlight>
                  <a:srgbClr val="C0C0C0"/>
                </a:highlight>
              </a:rPr>
              <a:t>това</a:t>
            </a:r>
            <a:r>
              <a:rPr lang="en-US" sz="1500" dirty="0">
                <a:solidFill>
                  <a:schemeClr val="bg1"/>
                </a:solidFill>
                <a:highlight>
                  <a:srgbClr val="C0C0C0"/>
                </a:highlight>
              </a:rPr>
              <a:t>, </a:t>
            </a:r>
            <a:r>
              <a:rPr lang="en-US" sz="1500" dirty="0" err="1">
                <a:solidFill>
                  <a:schemeClr val="bg1"/>
                </a:solidFill>
                <a:highlight>
                  <a:srgbClr val="C0C0C0"/>
                </a:highlight>
              </a:rPr>
              <a:t>което</a:t>
            </a:r>
            <a:r>
              <a:rPr lang="en-US" sz="1500" dirty="0">
                <a:solidFill>
                  <a:schemeClr val="bg1"/>
                </a:solidFill>
                <a:highlight>
                  <a:srgbClr val="C0C0C0"/>
                </a:highlight>
              </a:rPr>
              <a:t> </a:t>
            </a:r>
            <a:r>
              <a:rPr lang="en-US" sz="1500" dirty="0" err="1">
                <a:solidFill>
                  <a:schemeClr val="bg1"/>
                </a:solidFill>
                <a:highlight>
                  <a:srgbClr val="C0C0C0"/>
                </a:highlight>
              </a:rPr>
              <a:t>знаем</a:t>
            </a:r>
            <a:r>
              <a:rPr lang="en-US" sz="1500" dirty="0">
                <a:solidFill>
                  <a:schemeClr val="bg1"/>
                </a:solidFill>
                <a:highlight>
                  <a:srgbClr val="C0C0C0"/>
                </a:highlight>
              </a:rPr>
              <a:t> </a:t>
            </a:r>
            <a:r>
              <a:rPr lang="en-US" sz="1500" dirty="0" err="1">
                <a:solidFill>
                  <a:schemeClr val="bg1"/>
                </a:solidFill>
                <a:highlight>
                  <a:srgbClr val="C0C0C0"/>
                </a:highlight>
              </a:rPr>
              <a:t>досега</a:t>
            </a:r>
            <a:r>
              <a:rPr lang="en-US" sz="1500" dirty="0">
                <a:solidFill>
                  <a:schemeClr val="bg1"/>
                </a:solidFill>
                <a:highlight>
                  <a:srgbClr val="C0C0C0"/>
                </a:highlight>
              </a:rPr>
              <a:t>, </a:t>
            </a:r>
            <a:r>
              <a:rPr lang="en-US" sz="1500" dirty="0" err="1">
                <a:solidFill>
                  <a:schemeClr val="bg1"/>
                </a:solidFill>
                <a:highlight>
                  <a:srgbClr val="C0C0C0"/>
                </a:highlight>
              </a:rPr>
              <a:t>вирусът</a:t>
            </a:r>
            <a:r>
              <a:rPr lang="en-US" sz="1500" dirty="0">
                <a:solidFill>
                  <a:schemeClr val="bg1"/>
                </a:solidFill>
                <a:highlight>
                  <a:srgbClr val="C0C0C0"/>
                </a:highlight>
              </a:rPr>
              <a:t> </a:t>
            </a:r>
            <a:r>
              <a:rPr lang="en-US" sz="1500" dirty="0" err="1">
                <a:solidFill>
                  <a:schemeClr val="bg1"/>
                </a:solidFill>
                <a:highlight>
                  <a:srgbClr val="C0C0C0"/>
                </a:highlight>
              </a:rPr>
              <a:t>може</a:t>
            </a:r>
            <a:r>
              <a:rPr lang="en-US" sz="1500" dirty="0">
                <a:solidFill>
                  <a:schemeClr val="bg1"/>
                </a:solidFill>
                <a:highlight>
                  <a:srgbClr val="C0C0C0"/>
                </a:highlight>
              </a:rPr>
              <a:t> </a:t>
            </a:r>
            <a:r>
              <a:rPr lang="en-US" sz="1500" dirty="0" err="1">
                <a:solidFill>
                  <a:schemeClr val="bg1"/>
                </a:solidFill>
                <a:highlight>
                  <a:srgbClr val="C0C0C0"/>
                </a:highlight>
              </a:rPr>
              <a:t>да</a:t>
            </a:r>
            <a:r>
              <a:rPr lang="en-US" sz="1500" dirty="0">
                <a:solidFill>
                  <a:schemeClr val="bg1"/>
                </a:solidFill>
                <a:highlight>
                  <a:srgbClr val="C0C0C0"/>
                </a:highlight>
              </a:rPr>
              <a:t> </a:t>
            </a:r>
            <a:r>
              <a:rPr lang="en-US" sz="1500" dirty="0" err="1">
                <a:solidFill>
                  <a:schemeClr val="bg1"/>
                </a:solidFill>
                <a:highlight>
                  <a:srgbClr val="C0C0C0"/>
                </a:highlight>
              </a:rPr>
              <a:t>причини</a:t>
            </a:r>
            <a:r>
              <a:rPr lang="en-US" sz="1500" dirty="0">
                <a:solidFill>
                  <a:schemeClr val="bg1"/>
                </a:solidFill>
                <a:highlight>
                  <a:srgbClr val="C0C0C0"/>
                </a:highlight>
              </a:rPr>
              <a:t> </a:t>
            </a:r>
            <a:r>
              <a:rPr lang="en-US" sz="1500" dirty="0" smtClean="0">
                <a:solidFill>
                  <a:schemeClr val="bg1"/>
                </a:solidFill>
                <a:highlight>
                  <a:srgbClr val="C0C0C0"/>
                </a:highlight>
              </a:rPr>
              <a:t> </a:t>
            </a:r>
            <a:r>
              <a:rPr lang="en-US" sz="1500" dirty="0" err="1">
                <a:solidFill>
                  <a:schemeClr val="bg1"/>
                </a:solidFill>
                <a:highlight>
                  <a:srgbClr val="C0C0C0"/>
                </a:highlight>
              </a:rPr>
              <a:t>грипоподобни</a:t>
            </a:r>
            <a:r>
              <a:rPr lang="en-US" sz="1500" dirty="0">
                <a:solidFill>
                  <a:schemeClr val="bg1"/>
                </a:solidFill>
                <a:highlight>
                  <a:srgbClr val="C0C0C0"/>
                </a:highlight>
              </a:rPr>
              <a:t> </a:t>
            </a:r>
            <a:r>
              <a:rPr lang="en-US" sz="1500" dirty="0" err="1">
                <a:solidFill>
                  <a:schemeClr val="bg1"/>
                </a:solidFill>
                <a:highlight>
                  <a:srgbClr val="C0C0C0"/>
                </a:highlight>
              </a:rPr>
              <a:t>симптоми</a:t>
            </a:r>
            <a:r>
              <a:rPr lang="en-US" sz="1500" dirty="0">
                <a:solidFill>
                  <a:schemeClr val="bg1"/>
                </a:solidFill>
                <a:highlight>
                  <a:srgbClr val="C0C0C0"/>
                </a:highlight>
              </a:rPr>
              <a:t> </a:t>
            </a:r>
            <a:r>
              <a:rPr lang="en-US" sz="1500" dirty="0" err="1" smtClean="0">
                <a:solidFill>
                  <a:schemeClr val="bg1"/>
                </a:solidFill>
                <a:highlight>
                  <a:srgbClr val="C0C0C0"/>
                </a:highlight>
              </a:rPr>
              <a:t>като</a:t>
            </a:r>
            <a:r>
              <a:rPr lang="bg-BG" sz="1500" dirty="0" smtClean="0">
                <a:solidFill>
                  <a:schemeClr val="bg1"/>
                </a:solidFill>
                <a:highlight>
                  <a:srgbClr val="C0C0C0"/>
                </a:highlight>
              </a:rPr>
              <a:t>:</a:t>
            </a:r>
            <a:endParaRPr lang="en-US" sz="1500" dirty="0">
              <a:solidFill>
                <a:schemeClr val="bg1"/>
              </a:solidFill>
              <a:highlight>
                <a:srgbClr val="C0C0C0"/>
              </a:highlight>
            </a:endParaRPr>
          </a:p>
          <a:p>
            <a:pPr marL="283464" indent="-283464" defTabSz="914400">
              <a:lnSpc>
                <a:spcPct val="102000"/>
              </a:lnSpc>
              <a:spcBef>
                <a:spcPts val="900"/>
              </a:spcBef>
            </a:pPr>
            <a:r>
              <a:rPr lang="bg-BG" sz="1500" dirty="0" smtClean="0">
                <a:solidFill>
                  <a:schemeClr val="bg1"/>
                </a:solidFill>
                <a:highlight>
                  <a:srgbClr val="C0C0C0"/>
                </a:highlight>
              </a:rPr>
              <a:t>	</a:t>
            </a:r>
            <a:r>
              <a:rPr lang="en-US" sz="1500" dirty="0" smtClean="0">
                <a:solidFill>
                  <a:schemeClr val="bg1"/>
                </a:solidFill>
                <a:highlight>
                  <a:srgbClr val="C0C0C0"/>
                </a:highlight>
              </a:rPr>
              <a:t>•</a:t>
            </a:r>
            <a:r>
              <a:rPr lang="en-US" sz="1500" dirty="0" err="1">
                <a:solidFill>
                  <a:schemeClr val="bg1"/>
                </a:solidFill>
                <a:highlight>
                  <a:srgbClr val="C0C0C0"/>
                </a:highlight>
              </a:rPr>
              <a:t>треска</a:t>
            </a:r>
            <a:r>
              <a:rPr lang="en-US" sz="1500" dirty="0">
                <a:solidFill>
                  <a:schemeClr val="bg1"/>
                </a:solidFill>
                <a:highlight>
                  <a:srgbClr val="C0C0C0"/>
                </a:highlight>
              </a:rPr>
              <a:t> </a:t>
            </a:r>
            <a:endParaRPr lang="bg-BG" sz="1500" dirty="0" smtClean="0">
              <a:solidFill>
                <a:schemeClr val="bg1"/>
              </a:solidFill>
              <a:highlight>
                <a:srgbClr val="C0C0C0"/>
              </a:highlight>
            </a:endParaRPr>
          </a:p>
          <a:p>
            <a:pPr marL="283464" indent="-283464" defTabSz="914400">
              <a:lnSpc>
                <a:spcPct val="102000"/>
              </a:lnSpc>
              <a:spcBef>
                <a:spcPts val="900"/>
              </a:spcBef>
            </a:pPr>
            <a:r>
              <a:rPr lang="bg-BG" sz="1500" dirty="0" smtClean="0">
                <a:solidFill>
                  <a:schemeClr val="bg1"/>
                </a:solidFill>
                <a:highlight>
                  <a:srgbClr val="C0C0C0"/>
                </a:highlight>
              </a:rPr>
              <a:t>	</a:t>
            </a:r>
            <a:r>
              <a:rPr lang="en-US" sz="1500" dirty="0" smtClean="0">
                <a:solidFill>
                  <a:schemeClr val="bg1"/>
                </a:solidFill>
                <a:highlight>
                  <a:srgbClr val="C0C0C0"/>
                </a:highlight>
              </a:rPr>
              <a:t>•</a:t>
            </a:r>
            <a:r>
              <a:rPr lang="en-US" sz="1500" dirty="0" err="1">
                <a:solidFill>
                  <a:schemeClr val="bg1"/>
                </a:solidFill>
                <a:highlight>
                  <a:srgbClr val="C0C0C0"/>
                </a:highlight>
              </a:rPr>
              <a:t>кашлица</a:t>
            </a:r>
            <a:r>
              <a:rPr lang="en-US" sz="1500" dirty="0">
                <a:solidFill>
                  <a:schemeClr val="bg1"/>
                </a:solidFill>
                <a:highlight>
                  <a:srgbClr val="C0C0C0"/>
                </a:highlight>
              </a:rPr>
              <a:t> </a:t>
            </a:r>
            <a:br>
              <a:rPr lang="en-US" sz="1500" dirty="0">
                <a:solidFill>
                  <a:schemeClr val="bg1"/>
                </a:solidFill>
                <a:highlight>
                  <a:srgbClr val="C0C0C0"/>
                </a:highlight>
              </a:rPr>
            </a:br>
            <a:r>
              <a:rPr lang="en-US" sz="1500" dirty="0">
                <a:solidFill>
                  <a:schemeClr val="bg1"/>
                </a:solidFill>
                <a:highlight>
                  <a:srgbClr val="C0C0C0"/>
                </a:highlight>
              </a:rPr>
              <a:t>•</a:t>
            </a:r>
            <a:r>
              <a:rPr lang="en-US" sz="1500" dirty="0" err="1">
                <a:solidFill>
                  <a:schemeClr val="bg1"/>
                </a:solidFill>
                <a:highlight>
                  <a:srgbClr val="C0C0C0"/>
                </a:highlight>
              </a:rPr>
              <a:t>затруднено</a:t>
            </a:r>
            <a:r>
              <a:rPr lang="en-US" sz="1500" dirty="0">
                <a:solidFill>
                  <a:schemeClr val="bg1"/>
                </a:solidFill>
                <a:highlight>
                  <a:srgbClr val="C0C0C0"/>
                </a:highlight>
              </a:rPr>
              <a:t> </a:t>
            </a:r>
            <a:r>
              <a:rPr lang="en-US" sz="1500" dirty="0" err="1">
                <a:solidFill>
                  <a:schemeClr val="bg1"/>
                </a:solidFill>
                <a:highlight>
                  <a:srgbClr val="C0C0C0"/>
                </a:highlight>
              </a:rPr>
              <a:t>дишане</a:t>
            </a:r>
            <a:r>
              <a:rPr lang="en-US" sz="1500" dirty="0">
                <a:solidFill>
                  <a:schemeClr val="bg1"/>
                </a:solidFill>
                <a:highlight>
                  <a:srgbClr val="C0C0C0"/>
                </a:highlight>
              </a:rPr>
              <a:t/>
            </a:r>
            <a:br>
              <a:rPr lang="en-US" sz="1500" dirty="0">
                <a:solidFill>
                  <a:schemeClr val="bg1"/>
                </a:solidFill>
                <a:highlight>
                  <a:srgbClr val="C0C0C0"/>
                </a:highlight>
              </a:rPr>
            </a:br>
            <a:r>
              <a:rPr lang="en-US" sz="1500" dirty="0">
                <a:solidFill>
                  <a:schemeClr val="bg1"/>
                </a:solidFill>
                <a:highlight>
                  <a:srgbClr val="C0C0C0"/>
                </a:highlight>
              </a:rPr>
              <a:t>•</a:t>
            </a:r>
            <a:r>
              <a:rPr lang="en-US" sz="1500" dirty="0" err="1">
                <a:solidFill>
                  <a:schemeClr val="bg1"/>
                </a:solidFill>
                <a:highlight>
                  <a:srgbClr val="C0C0C0"/>
                </a:highlight>
              </a:rPr>
              <a:t>болка</a:t>
            </a:r>
            <a:r>
              <a:rPr lang="en-US" sz="1500" dirty="0">
                <a:solidFill>
                  <a:schemeClr val="bg1"/>
                </a:solidFill>
                <a:highlight>
                  <a:srgbClr val="C0C0C0"/>
                </a:highlight>
              </a:rPr>
              <a:t> в </a:t>
            </a:r>
            <a:r>
              <a:rPr lang="en-US" sz="1500" dirty="0" err="1">
                <a:solidFill>
                  <a:schemeClr val="bg1"/>
                </a:solidFill>
                <a:highlight>
                  <a:srgbClr val="C0C0C0"/>
                </a:highlight>
              </a:rPr>
              <a:t>мускулите</a:t>
            </a:r>
            <a:r>
              <a:rPr lang="en-US" sz="1500" dirty="0">
                <a:solidFill>
                  <a:schemeClr val="bg1"/>
                </a:solidFill>
                <a:highlight>
                  <a:srgbClr val="C0C0C0"/>
                </a:highlight>
              </a:rPr>
              <a:t/>
            </a:r>
            <a:br>
              <a:rPr lang="en-US" sz="1500" dirty="0">
                <a:solidFill>
                  <a:schemeClr val="bg1"/>
                </a:solidFill>
                <a:highlight>
                  <a:srgbClr val="C0C0C0"/>
                </a:highlight>
              </a:rPr>
            </a:br>
            <a:r>
              <a:rPr lang="en-US" sz="1500" dirty="0">
                <a:solidFill>
                  <a:schemeClr val="bg1"/>
                </a:solidFill>
                <a:highlight>
                  <a:srgbClr val="C0C0C0"/>
                </a:highlight>
              </a:rPr>
              <a:t>• </a:t>
            </a:r>
            <a:r>
              <a:rPr lang="en-US" sz="1500" dirty="0" err="1">
                <a:solidFill>
                  <a:schemeClr val="bg1"/>
                </a:solidFill>
                <a:highlight>
                  <a:srgbClr val="C0C0C0"/>
                </a:highlight>
              </a:rPr>
              <a:t>умора</a:t>
            </a:r>
            <a:endParaRPr lang="en-US" sz="1500" dirty="0">
              <a:solidFill>
                <a:schemeClr val="bg1"/>
              </a:solidFill>
              <a:highlight>
                <a:srgbClr val="C0C0C0"/>
              </a:highlight>
            </a:endParaRPr>
          </a:p>
          <a:p>
            <a:pPr marL="283464" indent="-283464" defTabSz="914400">
              <a:lnSpc>
                <a:spcPct val="102000"/>
              </a:lnSpc>
              <a:spcBef>
                <a:spcPts val="900"/>
              </a:spcBef>
            </a:pPr>
            <a:r>
              <a:rPr lang="en-US" sz="1500" dirty="0" err="1">
                <a:solidFill>
                  <a:schemeClr val="bg1"/>
                </a:solidFill>
                <a:highlight>
                  <a:srgbClr val="C0C0C0"/>
                </a:highlight>
              </a:rPr>
              <a:t>По-сериозните</a:t>
            </a:r>
            <a:r>
              <a:rPr lang="en-US" sz="1500" dirty="0">
                <a:solidFill>
                  <a:schemeClr val="bg1"/>
                </a:solidFill>
                <a:highlight>
                  <a:srgbClr val="C0C0C0"/>
                </a:highlight>
              </a:rPr>
              <a:t> </a:t>
            </a:r>
            <a:r>
              <a:rPr lang="en-US" sz="1500" dirty="0" err="1">
                <a:solidFill>
                  <a:schemeClr val="bg1"/>
                </a:solidFill>
                <a:highlight>
                  <a:srgbClr val="C0C0C0"/>
                </a:highlight>
              </a:rPr>
              <a:t>случаи</a:t>
            </a:r>
            <a:r>
              <a:rPr lang="en-US" sz="1500" dirty="0">
                <a:solidFill>
                  <a:schemeClr val="bg1"/>
                </a:solidFill>
                <a:highlight>
                  <a:srgbClr val="C0C0C0"/>
                </a:highlight>
              </a:rPr>
              <a:t> </a:t>
            </a:r>
            <a:r>
              <a:rPr lang="en-US" sz="1500" dirty="0" err="1">
                <a:solidFill>
                  <a:schemeClr val="bg1"/>
                </a:solidFill>
                <a:highlight>
                  <a:srgbClr val="C0C0C0"/>
                </a:highlight>
              </a:rPr>
              <a:t>развиват</a:t>
            </a:r>
            <a:r>
              <a:rPr lang="en-US" sz="1500" dirty="0">
                <a:solidFill>
                  <a:schemeClr val="bg1"/>
                </a:solidFill>
                <a:highlight>
                  <a:srgbClr val="C0C0C0"/>
                </a:highlight>
              </a:rPr>
              <a:t> </a:t>
            </a:r>
            <a:r>
              <a:rPr lang="en-US" sz="1500" dirty="0" err="1">
                <a:solidFill>
                  <a:schemeClr val="bg1"/>
                </a:solidFill>
                <a:highlight>
                  <a:srgbClr val="C0C0C0"/>
                </a:highlight>
              </a:rPr>
              <a:t>тежка</a:t>
            </a:r>
            <a:r>
              <a:rPr lang="en-US" sz="1500" dirty="0">
                <a:solidFill>
                  <a:schemeClr val="bg1"/>
                </a:solidFill>
                <a:highlight>
                  <a:srgbClr val="C0C0C0"/>
                </a:highlight>
              </a:rPr>
              <a:t> </a:t>
            </a:r>
            <a:r>
              <a:rPr lang="en-US" sz="1500" dirty="0" err="1">
                <a:solidFill>
                  <a:schemeClr val="bg1"/>
                </a:solidFill>
                <a:highlight>
                  <a:srgbClr val="C0C0C0"/>
                </a:highlight>
              </a:rPr>
              <a:t>пневмония</a:t>
            </a:r>
            <a:r>
              <a:rPr lang="en-US" sz="1500" dirty="0">
                <a:solidFill>
                  <a:schemeClr val="bg1"/>
                </a:solidFill>
                <a:highlight>
                  <a:srgbClr val="C0C0C0"/>
                </a:highlight>
              </a:rPr>
              <a:t>, </a:t>
            </a:r>
            <a:r>
              <a:rPr lang="en-US" sz="1500" dirty="0" err="1">
                <a:solidFill>
                  <a:schemeClr val="bg1"/>
                </a:solidFill>
                <a:highlight>
                  <a:srgbClr val="C0C0C0"/>
                </a:highlight>
              </a:rPr>
              <a:t>синдром</a:t>
            </a:r>
            <a:r>
              <a:rPr lang="en-US" sz="1500" dirty="0">
                <a:solidFill>
                  <a:schemeClr val="bg1"/>
                </a:solidFill>
                <a:highlight>
                  <a:srgbClr val="C0C0C0"/>
                </a:highlight>
              </a:rPr>
              <a:t> </a:t>
            </a:r>
            <a:r>
              <a:rPr lang="en-US" sz="1500" dirty="0" err="1">
                <a:solidFill>
                  <a:schemeClr val="bg1"/>
                </a:solidFill>
                <a:highlight>
                  <a:srgbClr val="C0C0C0"/>
                </a:highlight>
              </a:rPr>
              <a:t>на</a:t>
            </a:r>
            <a:r>
              <a:rPr lang="en-US" sz="1500" dirty="0">
                <a:solidFill>
                  <a:schemeClr val="bg1"/>
                </a:solidFill>
                <a:highlight>
                  <a:srgbClr val="C0C0C0"/>
                </a:highlight>
              </a:rPr>
              <a:t> </a:t>
            </a:r>
            <a:r>
              <a:rPr lang="en-US" sz="1500" dirty="0" err="1">
                <a:solidFill>
                  <a:schemeClr val="bg1"/>
                </a:solidFill>
                <a:highlight>
                  <a:srgbClr val="C0C0C0"/>
                </a:highlight>
              </a:rPr>
              <a:t>остър</a:t>
            </a:r>
            <a:r>
              <a:rPr lang="en-US" sz="1500" dirty="0">
                <a:solidFill>
                  <a:schemeClr val="bg1"/>
                </a:solidFill>
                <a:highlight>
                  <a:srgbClr val="C0C0C0"/>
                </a:highlight>
              </a:rPr>
              <a:t> </a:t>
            </a:r>
            <a:r>
              <a:rPr lang="en-US" sz="1500" dirty="0" err="1">
                <a:solidFill>
                  <a:schemeClr val="bg1"/>
                </a:solidFill>
                <a:highlight>
                  <a:srgbClr val="C0C0C0"/>
                </a:highlight>
              </a:rPr>
              <a:t>респираторен</a:t>
            </a:r>
            <a:r>
              <a:rPr lang="en-US" sz="1500" dirty="0">
                <a:solidFill>
                  <a:schemeClr val="bg1"/>
                </a:solidFill>
                <a:highlight>
                  <a:srgbClr val="C0C0C0"/>
                </a:highlight>
              </a:rPr>
              <a:t> </a:t>
            </a:r>
            <a:r>
              <a:rPr lang="en-US" sz="1500" dirty="0" err="1">
                <a:solidFill>
                  <a:schemeClr val="bg1"/>
                </a:solidFill>
                <a:highlight>
                  <a:srgbClr val="C0C0C0"/>
                </a:highlight>
              </a:rPr>
              <a:t>дистрес</a:t>
            </a:r>
            <a:r>
              <a:rPr lang="en-US" sz="1500" dirty="0">
                <a:solidFill>
                  <a:schemeClr val="bg1"/>
                </a:solidFill>
                <a:highlight>
                  <a:srgbClr val="C0C0C0"/>
                </a:highlight>
              </a:rPr>
              <a:t>, </a:t>
            </a:r>
            <a:r>
              <a:rPr lang="en-US" sz="1500" dirty="0" err="1">
                <a:solidFill>
                  <a:schemeClr val="bg1"/>
                </a:solidFill>
                <a:highlight>
                  <a:srgbClr val="C0C0C0"/>
                </a:highlight>
              </a:rPr>
              <a:t>сепсис</a:t>
            </a:r>
            <a:r>
              <a:rPr lang="en-US" sz="1500" dirty="0">
                <a:solidFill>
                  <a:schemeClr val="bg1"/>
                </a:solidFill>
                <a:highlight>
                  <a:srgbClr val="C0C0C0"/>
                </a:highlight>
              </a:rPr>
              <a:t> и </a:t>
            </a:r>
            <a:r>
              <a:rPr lang="en-US" sz="1500" dirty="0" err="1">
                <a:solidFill>
                  <a:schemeClr val="bg1"/>
                </a:solidFill>
                <a:highlight>
                  <a:srgbClr val="C0C0C0"/>
                </a:highlight>
              </a:rPr>
              <a:t>септичен</a:t>
            </a:r>
            <a:r>
              <a:rPr lang="en-US" sz="1500" dirty="0">
                <a:solidFill>
                  <a:schemeClr val="bg1"/>
                </a:solidFill>
                <a:highlight>
                  <a:srgbClr val="C0C0C0"/>
                </a:highlight>
              </a:rPr>
              <a:t> </a:t>
            </a:r>
            <a:r>
              <a:rPr lang="en-US" sz="1500" dirty="0" err="1">
                <a:solidFill>
                  <a:schemeClr val="bg1"/>
                </a:solidFill>
                <a:highlight>
                  <a:srgbClr val="C0C0C0"/>
                </a:highlight>
              </a:rPr>
              <a:t>шок</a:t>
            </a:r>
            <a:r>
              <a:rPr lang="en-US" sz="1500" dirty="0">
                <a:solidFill>
                  <a:schemeClr val="bg1"/>
                </a:solidFill>
                <a:highlight>
                  <a:srgbClr val="C0C0C0"/>
                </a:highlight>
              </a:rPr>
              <a:t>, </a:t>
            </a:r>
            <a:r>
              <a:rPr lang="en-US" sz="1500" dirty="0" err="1">
                <a:solidFill>
                  <a:schemeClr val="bg1"/>
                </a:solidFill>
                <a:highlight>
                  <a:srgbClr val="C0C0C0"/>
                </a:highlight>
              </a:rPr>
              <a:t>които</a:t>
            </a:r>
            <a:r>
              <a:rPr lang="en-US" sz="1500" dirty="0">
                <a:solidFill>
                  <a:schemeClr val="bg1"/>
                </a:solidFill>
                <a:highlight>
                  <a:srgbClr val="C0C0C0"/>
                </a:highlight>
              </a:rPr>
              <a:t> </a:t>
            </a:r>
            <a:r>
              <a:rPr lang="en-US" sz="1500" dirty="0" err="1">
                <a:solidFill>
                  <a:schemeClr val="bg1"/>
                </a:solidFill>
                <a:highlight>
                  <a:srgbClr val="C0C0C0"/>
                </a:highlight>
              </a:rPr>
              <a:t>могат</a:t>
            </a:r>
            <a:r>
              <a:rPr lang="en-US" sz="1500" dirty="0">
                <a:solidFill>
                  <a:schemeClr val="bg1"/>
                </a:solidFill>
                <a:highlight>
                  <a:srgbClr val="C0C0C0"/>
                </a:highlight>
              </a:rPr>
              <a:t> </a:t>
            </a:r>
            <a:r>
              <a:rPr lang="en-US" sz="1500" dirty="0" err="1">
                <a:solidFill>
                  <a:schemeClr val="bg1"/>
                </a:solidFill>
                <a:highlight>
                  <a:srgbClr val="C0C0C0"/>
                </a:highlight>
              </a:rPr>
              <a:t>да</a:t>
            </a:r>
            <a:r>
              <a:rPr lang="en-US" sz="1500" dirty="0">
                <a:solidFill>
                  <a:schemeClr val="bg1"/>
                </a:solidFill>
                <a:highlight>
                  <a:srgbClr val="C0C0C0"/>
                </a:highlight>
              </a:rPr>
              <a:t> </a:t>
            </a:r>
            <a:r>
              <a:rPr lang="en-US" sz="1500" dirty="0" err="1">
                <a:solidFill>
                  <a:schemeClr val="bg1"/>
                </a:solidFill>
                <a:highlight>
                  <a:srgbClr val="C0C0C0"/>
                </a:highlight>
              </a:rPr>
              <a:t>доведат</a:t>
            </a:r>
            <a:r>
              <a:rPr lang="en-US" sz="1500" dirty="0">
                <a:solidFill>
                  <a:schemeClr val="bg1"/>
                </a:solidFill>
                <a:highlight>
                  <a:srgbClr val="C0C0C0"/>
                </a:highlight>
              </a:rPr>
              <a:t> </a:t>
            </a:r>
            <a:r>
              <a:rPr lang="en-US" sz="1500" dirty="0" err="1">
                <a:solidFill>
                  <a:schemeClr val="bg1"/>
                </a:solidFill>
                <a:highlight>
                  <a:srgbClr val="C0C0C0"/>
                </a:highlight>
              </a:rPr>
              <a:t>до</a:t>
            </a:r>
            <a:r>
              <a:rPr lang="en-US" sz="1500" dirty="0">
                <a:solidFill>
                  <a:schemeClr val="bg1"/>
                </a:solidFill>
                <a:highlight>
                  <a:srgbClr val="C0C0C0"/>
                </a:highlight>
              </a:rPr>
              <a:t> </a:t>
            </a:r>
            <a:r>
              <a:rPr lang="en-US" sz="1500" dirty="0" err="1">
                <a:solidFill>
                  <a:schemeClr val="bg1"/>
                </a:solidFill>
                <a:highlight>
                  <a:srgbClr val="C0C0C0"/>
                </a:highlight>
              </a:rPr>
              <a:t>смъртта</a:t>
            </a:r>
            <a:r>
              <a:rPr lang="en-US" sz="1500" dirty="0">
                <a:solidFill>
                  <a:schemeClr val="bg1"/>
                </a:solidFill>
                <a:highlight>
                  <a:srgbClr val="C0C0C0"/>
                </a:highlight>
              </a:rPr>
              <a:t> </a:t>
            </a:r>
            <a:r>
              <a:rPr lang="en-US" sz="1500" dirty="0" err="1">
                <a:solidFill>
                  <a:schemeClr val="bg1"/>
                </a:solidFill>
                <a:highlight>
                  <a:srgbClr val="C0C0C0"/>
                </a:highlight>
              </a:rPr>
              <a:t>на</a:t>
            </a:r>
            <a:r>
              <a:rPr lang="en-US" sz="1500" dirty="0">
                <a:solidFill>
                  <a:schemeClr val="bg1"/>
                </a:solidFill>
                <a:highlight>
                  <a:srgbClr val="C0C0C0"/>
                </a:highlight>
              </a:rPr>
              <a:t> </a:t>
            </a:r>
            <a:r>
              <a:rPr lang="en-US" sz="1500" dirty="0" err="1">
                <a:solidFill>
                  <a:schemeClr val="bg1"/>
                </a:solidFill>
                <a:highlight>
                  <a:srgbClr val="C0C0C0"/>
                </a:highlight>
              </a:rPr>
              <a:t>пациента</a:t>
            </a:r>
            <a:r>
              <a:rPr lang="en-US" sz="1500" dirty="0">
                <a:solidFill>
                  <a:schemeClr val="bg1"/>
                </a:solidFill>
                <a:highlight>
                  <a:srgbClr val="C0C0C0"/>
                </a:highlight>
              </a:rPr>
              <a:t>. </a:t>
            </a:r>
            <a:r>
              <a:rPr lang="en-US" sz="1500" dirty="0" err="1">
                <a:solidFill>
                  <a:schemeClr val="bg1"/>
                </a:solidFill>
                <a:highlight>
                  <a:srgbClr val="C0C0C0"/>
                </a:highlight>
              </a:rPr>
              <a:t>Хората</a:t>
            </a:r>
            <a:r>
              <a:rPr lang="en-US" sz="1500" dirty="0">
                <a:solidFill>
                  <a:schemeClr val="bg1"/>
                </a:solidFill>
                <a:highlight>
                  <a:srgbClr val="C0C0C0"/>
                </a:highlight>
              </a:rPr>
              <a:t> </a:t>
            </a:r>
            <a:r>
              <a:rPr lang="en-US" sz="1500" dirty="0" err="1">
                <a:solidFill>
                  <a:schemeClr val="bg1"/>
                </a:solidFill>
                <a:highlight>
                  <a:srgbClr val="C0C0C0"/>
                </a:highlight>
              </a:rPr>
              <a:t>със</a:t>
            </a:r>
            <a:r>
              <a:rPr lang="en-US" sz="1500" dirty="0">
                <a:solidFill>
                  <a:schemeClr val="bg1"/>
                </a:solidFill>
                <a:highlight>
                  <a:srgbClr val="C0C0C0"/>
                </a:highlight>
              </a:rPr>
              <a:t> </a:t>
            </a:r>
            <a:r>
              <a:rPr lang="en-US" sz="1500" dirty="0" err="1">
                <a:solidFill>
                  <a:schemeClr val="bg1"/>
                </a:solidFill>
                <a:highlight>
                  <a:srgbClr val="C0C0C0"/>
                </a:highlight>
              </a:rPr>
              <a:t>съществуващи</a:t>
            </a:r>
            <a:r>
              <a:rPr lang="en-US" sz="1500" dirty="0">
                <a:solidFill>
                  <a:schemeClr val="bg1"/>
                </a:solidFill>
                <a:highlight>
                  <a:srgbClr val="C0C0C0"/>
                </a:highlight>
              </a:rPr>
              <a:t> </a:t>
            </a:r>
            <a:r>
              <a:rPr lang="en-US" sz="1500" dirty="0" err="1">
                <a:solidFill>
                  <a:schemeClr val="bg1"/>
                </a:solidFill>
                <a:highlight>
                  <a:srgbClr val="C0C0C0"/>
                </a:highlight>
              </a:rPr>
              <a:t>хронични</a:t>
            </a:r>
            <a:r>
              <a:rPr lang="en-US" sz="1500" dirty="0">
                <a:solidFill>
                  <a:schemeClr val="bg1"/>
                </a:solidFill>
                <a:highlight>
                  <a:srgbClr val="C0C0C0"/>
                </a:highlight>
              </a:rPr>
              <a:t> </a:t>
            </a:r>
            <a:r>
              <a:rPr lang="en-US" sz="1500" dirty="0" err="1">
                <a:solidFill>
                  <a:schemeClr val="bg1"/>
                </a:solidFill>
                <a:highlight>
                  <a:srgbClr val="C0C0C0"/>
                </a:highlight>
              </a:rPr>
              <a:t>състояния</a:t>
            </a:r>
            <a:r>
              <a:rPr lang="en-US" sz="1500" dirty="0">
                <a:solidFill>
                  <a:schemeClr val="bg1"/>
                </a:solidFill>
                <a:highlight>
                  <a:srgbClr val="C0C0C0"/>
                </a:highlight>
              </a:rPr>
              <a:t> </a:t>
            </a:r>
            <a:r>
              <a:rPr lang="en-US" sz="1500" dirty="0" err="1">
                <a:solidFill>
                  <a:schemeClr val="bg1"/>
                </a:solidFill>
                <a:highlight>
                  <a:srgbClr val="C0C0C0"/>
                </a:highlight>
              </a:rPr>
              <a:t>изглежда</a:t>
            </a:r>
            <a:r>
              <a:rPr lang="en-US" sz="1500" dirty="0">
                <a:solidFill>
                  <a:schemeClr val="bg1"/>
                </a:solidFill>
                <a:highlight>
                  <a:srgbClr val="C0C0C0"/>
                </a:highlight>
              </a:rPr>
              <a:t> </a:t>
            </a:r>
            <a:r>
              <a:rPr lang="en-US" sz="1500" dirty="0" err="1">
                <a:solidFill>
                  <a:schemeClr val="bg1"/>
                </a:solidFill>
                <a:highlight>
                  <a:srgbClr val="C0C0C0"/>
                </a:highlight>
              </a:rPr>
              <a:t>са</a:t>
            </a:r>
            <a:r>
              <a:rPr lang="en-US" sz="1500" dirty="0">
                <a:solidFill>
                  <a:schemeClr val="bg1"/>
                </a:solidFill>
                <a:highlight>
                  <a:srgbClr val="C0C0C0"/>
                </a:highlight>
              </a:rPr>
              <a:t> </a:t>
            </a:r>
            <a:r>
              <a:rPr lang="en-US" sz="1500" dirty="0" err="1">
                <a:solidFill>
                  <a:schemeClr val="bg1"/>
                </a:solidFill>
                <a:highlight>
                  <a:srgbClr val="C0C0C0"/>
                </a:highlight>
              </a:rPr>
              <a:t>по-уязвими</a:t>
            </a:r>
            <a:r>
              <a:rPr lang="en-US" sz="1500" dirty="0">
                <a:solidFill>
                  <a:schemeClr val="bg1"/>
                </a:solidFill>
                <a:highlight>
                  <a:srgbClr val="C0C0C0"/>
                </a:highlight>
              </a:rPr>
              <a:t> </a:t>
            </a:r>
            <a:r>
              <a:rPr lang="en-US" sz="1500" dirty="0" err="1">
                <a:solidFill>
                  <a:schemeClr val="bg1"/>
                </a:solidFill>
                <a:highlight>
                  <a:srgbClr val="C0C0C0"/>
                </a:highlight>
              </a:rPr>
              <a:t>от</a:t>
            </a:r>
            <a:r>
              <a:rPr lang="en-US" sz="1500" dirty="0">
                <a:solidFill>
                  <a:schemeClr val="bg1"/>
                </a:solidFill>
                <a:highlight>
                  <a:srgbClr val="C0C0C0"/>
                </a:highlight>
              </a:rPr>
              <a:t> </a:t>
            </a:r>
            <a:r>
              <a:rPr lang="en-US" sz="1500" dirty="0" err="1">
                <a:solidFill>
                  <a:schemeClr val="bg1"/>
                </a:solidFill>
                <a:highlight>
                  <a:srgbClr val="C0C0C0"/>
                </a:highlight>
              </a:rPr>
              <a:t>тежките</a:t>
            </a:r>
            <a:r>
              <a:rPr lang="en-US" sz="1500" dirty="0">
                <a:solidFill>
                  <a:schemeClr val="bg1"/>
                </a:solidFill>
                <a:highlight>
                  <a:srgbClr val="C0C0C0"/>
                </a:highlight>
              </a:rPr>
              <a:t> </a:t>
            </a:r>
            <a:r>
              <a:rPr lang="en-US" sz="1500" dirty="0" err="1">
                <a:solidFill>
                  <a:schemeClr val="bg1"/>
                </a:solidFill>
                <a:highlight>
                  <a:srgbClr val="C0C0C0"/>
                </a:highlight>
              </a:rPr>
              <a:t>заболявания</a:t>
            </a:r>
            <a:endParaRPr lang="en-US" sz="1500" b="0" i="0" dirty="0">
              <a:solidFill>
                <a:schemeClr val="bg1"/>
              </a:solidFill>
              <a:effectLst/>
              <a:highlight>
                <a:srgbClr val="C0C0C0"/>
              </a:highlight>
            </a:endParaRPr>
          </a:p>
        </p:txBody>
      </p:sp>
      <p:sp>
        <p:nvSpPr>
          <p:cNvPr id="27" name="Freeform 6">
            <a:extLst>
              <a:ext uri="{FF2B5EF4-FFF2-40B4-BE49-F238E27FC236}">
                <a16:creationId xmlns:a16="http://schemas.microsoft.com/office/drawing/2014/main" xmlns="" id="{D3686B33-4E07-4542-8F02-1876C8359B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784011" y="5380579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C346B16-9CB8-4AAB-BADA-29EFE8D74D7B}"/>
              </a:ext>
            </a:extLst>
          </p:cNvPr>
          <p:cNvSpPr/>
          <p:nvPr/>
        </p:nvSpPr>
        <p:spPr>
          <a:xfrm>
            <a:off x="5769681" y="286647"/>
            <a:ext cx="6096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b="1" dirty="0">
                <a:solidFill>
                  <a:schemeClr val="bg2"/>
                </a:solidFill>
                <a:highlight>
                  <a:srgbClr val="C0C0C0"/>
                </a:highlight>
                <a:latin typeface="arial" panose="020B0604020202020204" pitchFamily="34" charset="0"/>
              </a:rPr>
              <a:t>1. Какво е COVID-19? Какво е SARS-CoV-2?</a:t>
            </a:r>
            <a:endParaRPr lang="ru-RU" dirty="0">
              <a:solidFill>
                <a:schemeClr val="bg2"/>
              </a:solidFill>
              <a:highlight>
                <a:srgbClr val="C0C0C0"/>
              </a:highlight>
              <a:latin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ru-RU" dirty="0">
                <a:solidFill>
                  <a:schemeClr val="bg2"/>
                </a:solidFill>
                <a:highlight>
                  <a:srgbClr val="C0C0C0"/>
                </a:highlight>
                <a:latin typeface="arial" panose="020B0604020202020204" pitchFamily="34" charset="0"/>
              </a:rPr>
              <a:t>Новият коронавирус за 2019 г. вече е наречен тежък остър респираторен синдром коронавирус-2 (SARS-CoV-2), докато заболяването, свързано с него, се нарича COVID-19.</a:t>
            </a:r>
          </a:p>
          <a:p>
            <a:pPr algn="just">
              <a:spcAft>
                <a:spcPts val="600"/>
              </a:spcAft>
            </a:pPr>
            <a:r>
              <a:rPr lang="ru-RU" dirty="0">
                <a:solidFill>
                  <a:schemeClr val="bg2"/>
                </a:solidFill>
                <a:highlight>
                  <a:srgbClr val="C0C0C0"/>
                </a:highlight>
                <a:latin typeface="arial" panose="020B0604020202020204" pitchFamily="34" charset="0"/>
              </a:rPr>
              <a:t>SARS-CoV-2, беше идентифициран в Китай в края на 2019 г. и представлява нов щам на коронавирус, който не е бил идентифициран по-рано при хора.</a:t>
            </a:r>
            <a:endParaRPr lang="ru-RU" b="0" i="0" dirty="0">
              <a:solidFill>
                <a:schemeClr val="bg2"/>
              </a:solidFill>
              <a:effectLst/>
              <a:highlight>
                <a:srgbClr val="C0C0C0"/>
              </a:highligh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5624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2D74755A-3E38-49F5-8A5D-60B210700C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025F5275-06BF-41D5-A59C-B5FB61AF73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FFDD8C07-3CDD-4946-9FFC-D77023D365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xmlns="" id="{D2957424-2A7F-4342-8EE6-845D4AE1C6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784012" y="5037286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5E4ECCED-139E-4177-96C9-3A2DE4BF50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light spots">
            <a:extLst>
              <a:ext uri="{FF2B5EF4-FFF2-40B4-BE49-F238E27FC236}">
                <a16:creationId xmlns:a16="http://schemas.microsoft.com/office/drawing/2014/main" xmlns="" id="{FB27D6A4-8EAC-4899-BDA4-96B0E61156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0" y="-488"/>
            <a:ext cx="12191980" cy="685799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8" name="Ribbon: Curved and Tilted Up 7">
            <a:extLst>
              <a:ext uri="{FF2B5EF4-FFF2-40B4-BE49-F238E27FC236}">
                <a16:creationId xmlns:a16="http://schemas.microsoft.com/office/drawing/2014/main" xmlns="" id="{55D89BD3-48A6-4AD3-AE9D-0870DBD37618}"/>
              </a:ext>
            </a:extLst>
          </p:cNvPr>
          <p:cNvSpPr/>
          <p:nvPr/>
        </p:nvSpPr>
        <p:spPr>
          <a:xfrm>
            <a:off x="1495979" y="655368"/>
            <a:ext cx="8920626" cy="1797056"/>
          </a:xfrm>
          <a:prstGeom prst="ellipseRibbon2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chemeClr val="tx1">
                <a:lumMod val="85000"/>
              </a:schemeClr>
            </a:solidFill>
          </a:ln>
          <a:effectLst>
            <a:glow rad="101600">
              <a:schemeClr val="tx1">
                <a:lumMod val="9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Благодарив ви за отделеното време!</a:t>
            </a:r>
            <a:endParaRPr lang="en-US" dirty="0"/>
          </a:p>
        </p:txBody>
      </p:sp>
      <p:sp>
        <p:nvSpPr>
          <p:cNvPr id="9" name="Ribbon: Curved and Tilted Up 8">
            <a:extLst>
              <a:ext uri="{FF2B5EF4-FFF2-40B4-BE49-F238E27FC236}">
                <a16:creationId xmlns:a16="http://schemas.microsoft.com/office/drawing/2014/main" xmlns="" id="{0562E230-8334-4E03-8553-93C4752585D8}"/>
              </a:ext>
            </a:extLst>
          </p:cNvPr>
          <p:cNvSpPr/>
          <p:nvPr/>
        </p:nvSpPr>
        <p:spPr>
          <a:xfrm>
            <a:off x="1553370" y="3107793"/>
            <a:ext cx="9085258" cy="3749710"/>
          </a:xfrm>
          <a:prstGeom prst="ellipseRibbon2">
            <a:avLst>
              <a:gd name="adj1" fmla="val 23236"/>
              <a:gd name="adj2" fmla="val 51751"/>
              <a:gd name="adj3" fmla="val 0"/>
            </a:avLst>
          </a:prstGeom>
          <a:solidFill>
            <a:schemeClr val="bg1">
              <a:lumMod val="95000"/>
              <a:lumOff val="5000"/>
            </a:schemeClr>
          </a:solidFill>
          <a:ln>
            <a:solidFill>
              <a:schemeClr val="tx1">
                <a:lumMod val="95000"/>
              </a:schemeClr>
            </a:solidFill>
          </a:ln>
          <a:effectLst>
            <a:glow rad="101600">
              <a:schemeClr val="tx1">
                <a:lumMod val="9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DCDDDE"/>
                </a:solidFill>
                <a:latin typeface="Whitney"/>
              </a:rPr>
              <a:t>Изготвили: </a:t>
            </a:r>
            <a:r>
              <a:rPr lang="ru-RU" dirty="0">
                <a:solidFill>
                  <a:srgbClr val="DCDDDE"/>
                </a:solidFill>
                <a:latin typeface="Whitney"/>
              </a:rPr>
              <a:t>Теодора Вълева,Гергана 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Whitney"/>
              </a:rPr>
              <a:t>Тодорова – ученици от УУС на ОУ «Христо Ботев», кв. Д.Езерово, гр.Бургас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613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eadlines" id="{3841520A-25F2-4EB8-BE4C-611DB5ABEED9}" vid="{ECD25A4C-D97E-4C12-84B1-63580BFFAE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FE41CA-01C7-4999-9BC7-050FDE7EAF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D5B2D66-8E18-46D7-967B-1A3B48ACF553}">
  <ds:schemaRefs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066D2AD-45B3-4580-A691-E5968F9B53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489</Words>
  <Application>Microsoft Office PowerPoint</Application>
  <PresentationFormat>По избор</PresentationFormat>
  <Paragraphs>33</Paragraphs>
  <Slides>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7</vt:i4>
      </vt:variant>
    </vt:vector>
  </HeadingPairs>
  <TitlesOfParts>
    <vt:vector size="8" baseType="lpstr">
      <vt:lpstr>Headlines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2020-03-31T10:11:34Z</dcterms:created>
  <dcterms:modified xsi:type="dcterms:W3CDTF">2020-04-10T19:03:24Z</dcterms:modified>
</cp:coreProperties>
</file>