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9BFF-98AE-4668-965D-B8E3590AD3EC}" type="datetimeFigureOut">
              <a:rPr lang="bg-BG" smtClean="0"/>
              <a:t>30.8.2021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1743-1D81-43D0-B4A9-859527450F33}" type="slidenum">
              <a:rPr lang="bg-BG" smtClean="0"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9BFF-98AE-4668-965D-B8E3590AD3EC}" type="datetimeFigureOut">
              <a:rPr lang="bg-BG" smtClean="0"/>
              <a:t>30.8.2021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1743-1D81-43D0-B4A9-859527450F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9BFF-98AE-4668-965D-B8E3590AD3EC}" type="datetimeFigureOut">
              <a:rPr lang="bg-BG" smtClean="0"/>
              <a:t>30.8.2021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1743-1D81-43D0-B4A9-859527450F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9BFF-98AE-4668-965D-B8E3590AD3EC}" type="datetimeFigureOut">
              <a:rPr lang="bg-BG" smtClean="0"/>
              <a:t>30.8.2021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1743-1D81-43D0-B4A9-859527450F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9BFF-98AE-4668-965D-B8E3590AD3EC}" type="datetimeFigureOut">
              <a:rPr lang="bg-BG" smtClean="0"/>
              <a:t>30.8.2021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1743-1D81-43D0-B4A9-859527450F33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9BFF-98AE-4668-965D-B8E3590AD3EC}" type="datetimeFigureOut">
              <a:rPr lang="bg-BG" smtClean="0"/>
              <a:t>30.8.2021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1743-1D81-43D0-B4A9-859527450F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9BFF-98AE-4668-965D-B8E3590AD3EC}" type="datetimeFigureOut">
              <a:rPr lang="bg-BG" smtClean="0"/>
              <a:t>30.8.2021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1743-1D81-43D0-B4A9-859527450F33}" type="slidenum">
              <a:rPr lang="bg-BG" smtClean="0"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9BFF-98AE-4668-965D-B8E3590AD3EC}" type="datetimeFigureOut">
              <a:rPr lang="bg-BG" smtClean="0"/>
              <a:t>30.8.2021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1743-1D81-43D0-B4A9-859527450F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9BFF-98AE-4668-965D-B8E3590AD3EC}" type="datetimeFigureOut">
              <a:rPr lang="bg-BG" smtClean="0"/>
              <a:t>30.8.2021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1743-1D81-43D0-B4A9-859527450F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9BFF-98AE-4668-965D-B8E3590AD3EC}" type="datetimeFigureOut">
              <a:rPr lang="bg-BG" smtClean="0"/>
              <a:t>30.8.2021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1743-1D81-43D0-B4A9-859527450F33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9BFF-98AE-4668-965D-B8E3590AD3EC}" type="datetimeFigureOut">
              <a:rPr lang="bg-BG" smtClean="0"/>
              <a:t>30.8.2021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1743-1D81-43D0-B4A9-859527450F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09B9BFF-98AE-4668-965D-B8E3590AD3EC}" type="datetimeFigureOut">
              <a:rPr lang="bg-BG" smtClean="0"/>
              <a:t>30.8.2021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3261743-1D81-43D0-B4A9-859527450F33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_ezerovo@abv.b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google.com/w/NTM0MjYyODEyNzRa/t/al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otkrivam.com/" TargetMode="External"/><Relationship Id="rId3" Type="http://schemas.openxmlformats.org/officeDocument/2006/relationships/hyperlink" Target="http://www.worldstory.net/bg/" TargetMode="External"/><Relationship Id="rId7" Type="http://schemas.openxmlformats.org/officeDocument/2006/relationships/hyperlink" Target="http://www.prikazki.com/" TargetMode="External"/><Relationship Id="rId2" Type="http://schemas.openxmlformats.org/officeDocument/2006/relationships/hyperlink" Target="http://www.bulgarian-online-schoo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stermaker.com/" TargetMode="External"/><Relationship Id="rId5" Type="http://schemas.openxmlformats.org/officeDocument/2006/relationships/hyperlink" Target="https://www.youtube.com/channel/UCqTGIC4Lli0GZoxpAlvsNaw/featured" TargetMode="External"/><Relationship Id="rId10" Type="http://schemas.openxmlformats.org/officeDocument/2006/relationships/hyperlink" Target="https://www.dechica.com/" TargetMode="External"/><Relationship Id="rId4" Type="http://schemas.openxmlformats.org/officeDocument/2006/relationships/hyperlink" Target="http://krokotak.com/" TargetMode="External"/><Relationship Id="rId9" Type="http://schemas.openxmlformats.org/officeDocument/2006/relationships/hyperlink" Target="http://springalive.net/bg-b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8136904" cy="2880320"/>
          </a:xfrm>
        </p:spPr>
        <p:txBody>
          <a:bodyPr/>
          <a:lstStyle/>
          <a:p>
            <a:pPr algn="ctr"/>
            <a:r>
              <a:rPr lang="bg-BG" sz="6000" dirty="0" smtClean="0"/>
              <a:t>        </a:t>
            </a:r>
            <a:r>
              <a:rPr lang="bg-BG" sz="6000" dirty="0" smtClean="0"/>
              <a:t/>
            </a:r>
            <a:br>
              <a:rPr lang="bg-BG" sz="6000" dirty="0" smtClean="0"/>
            </a:br>
            <a:r>
              <a:rPr lang="bg-BG" sz="6000" dirty="0"/>
              <a:t/>
            </a:r>
            <a:br>
              <a:rPr lang="bg-BG" sz="6000" dirty="0"/>
            </a:br>
            <a:r>
              <a:rPr lang="bg-BG" sz="6000" dirty="0" smtClean="0"/>
              <a:t/>
            </a:r>
            <a:br>
              <a:rPr lang="bg-BG" sz="6000" dirty="0" smtClean="0"/>
            </a:br>
            <a:r>
              <a:rPr lang="bg-BG" sz="4800" dirty="0" smtClean="0"/>
              <a:t>Добри практики за организация на дейностите в ОРЕС на ниво училище</a:t>
            </a: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 smtClean="0"/>
              <a:t> </a:t>
            </a:r>
            <a:endParaRPr lang="bg-BG" sz="32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352422" y="4869160"/>
            <a:ext cx="8784976" cy="1080120"/>
          </a:xfrm>
        </p:spPr>
        <p:txBody>
          <a:bodyPr>
            <a:normAutofit/>
          </a:bodyPr>
          <a:lstStyle/>
          <a:p>
            <a:r>
              <a:rPr lang="bg-BG" sz="2800" dirty="0" smtClean="0">
                <a:solidFill>
                  <a:schemeClr val="tx1"/>
                </a:solidFill>
              </a:rPr>
              <a:t>ОУ „Христо Ботев“ – гр. Бургас, кв. Долно Езерово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0472" y="-1965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090" y="278086"/>
            <a:ext cx="762001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14573" y="301080"/>
            <a:ext cx="391485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ОСНОВНО УЧИЛИЩЕ „ХРИСТО БОТЕВ“, КВ.ДОЛНО ЕЗЕРОВО, </a:t>
            </a:r>
            <a:endParaRPr kumimoji="0" lang="bg-BG" altLang="bg-BG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ГР.БУРГАС, ул. „П.Д.ПЕТКОВ“ № 28,</a:t>
            </a:r>
            <a:endParaRPr kumimoji="0" lang="bg-BG" altLang="bg-BG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тел.056/580179, 056/580202</a:t>
            </a:r>
            <a:r>
              <a:rPr kumimoji="0" lang="en-US" alt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kumimoji="0" lang="bg-BG" alt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факс: 056/580202</a:t>
            </a:r>
            <a:endParaRPr kumimoji="0" lang="en-US" altLang="bg-BG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e-mail</a:t>
            </a:r>
            <a:r>
              <a:rPr kumimoji="0" lang="bg-BG" alt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kumimoji="0" lang="bg-BG" altLang="bg-BG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d_ezerovo@abv.bg</a:t>
            </a:r>
            <a:r>
              <a:rPr kumimoji="0" lang="en-US" alt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http://schoolde.weebly.com</a:t>
            </a:r>
            <a:r>
              <a:rPr kumimoji="0" lang="bg-BG" altLang="bg-BG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40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Предизвикателството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g-BG" dirty="0" smtClean="0"/>
              <a:t>	</a:t>
            </a:r>
            <a:r>
              <a:rPr lang="bg-BG" dirty="0" smtClean="0">
                <a:solidFill>
                  <a:schemeClr val="tx1"/>
                </a:solidFill>
              </a:rPr>
              <a:t>Ситуацията, пред която сме изправени, ни провокира да реагираме адекватно и да изберем друг начин на преподаване и комуникация с учениците ни и техните родители – </a:t>
            </a:r>
            <a:r>
              <a:rPr lang="bg-BG" dirty="0" smtClean="0">
                <a:solidFill>
                  <a:schemeClr val="tx1"/>
                </a:solidFill>
              </a:rPr>
              <a:t>обучение от разстояние в електронна среда и </a:t>
            </a:r>
            <a:r>
              <a:rPr lang="bg-BG" dirty="0" err="1" smtClean="0">
                <a:solidFill>
                  <a:schemeClr val="tx1"/>
                </a:solidFill>
              </a:rPr>
              <a:t>електонна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връзка. </a:t>
            </a:r>
          </a:p>
          <a:p>
            <a:pPr marL="0" indent="0" algn="just">
              <a:buNone/>
            </a:pPr>
            <a:r>
              <a:rPr lang="bg-BG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err="1">
                <a:solidFill>
                  <a:schemeClr val="tx1"/>
                </a:solidFill>
              </a:rPr>
              <a:t>световен</a:t>
            </a:r>
            <a:r>
              <a:rPr lang="ru-RU" dirty="0">
                <a:solidFill>
                  <a:schemeClr val="tx1"/>
                </a:solidFill>
              </a:rPr>
              <a:t> план </a:t>
            </a:r>
            <a:r>
              <a:rPr lang="ru-RU" dirty="0" err="1">
                <a:solidFill>
                  <a:schemeClr val="tx1"/>
                </a:solidFill>
              </a:rPr>
              <a:t>съществуват</a:t>
            </a:r>
            <a:r>
              <a:rPr lang="ru-RU" dirty="0">
                <a:solidFill>
                  <a:schemeClr val="tx1"/>
                </a:solidFill>
              </a:rPr>
              <a:t> множество </a:t>
            </a:r>
            <a:r>
              <a:rPr lang="ru-RU" dirty="0" err="1">
                <a:solidFill>
                  <a:schemeClr val="tx1"/>
                </a:solidFill>
              </a:rPr>
              <a:t>платформи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инструменти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позволяват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продължаване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учебния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условия на </a:t>
            </a:r>
            <a:r>
              <a:rPr lang="ru-RU" dirty="0" err="1">
                <a:solidFill>
                  <a:schemeClr val="tx1"/>
                </a:solidFill>
              </a:rPr>
              <a:t>грипни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ваканции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или </a:t>
            </a:r>
            <a:r>
              <a:rPr lang="ru-RU" dirty="0" err="1" smtClean="0">
                <a:solidFill>
                  <a:schemeClr val="tx1"/>
                </a:solidFill>
              </a:rPr>
              <a:t>извънредни</a:t>
            </a:r>
            <a:r>
              <a:rPr lang="ru-RU" dirty="0" smtClean="0">
                <a:solidFill>
                  <a:schemeClr val="tx1"/>
                </a:solidFill>
              </a:rPr>
              <a:t> положения.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01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Нашият отговор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8" y="685800"/>
            <a:ext cx="8424936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ОУ „Христо Ботев“ гр. Бургас, кв. Долно Езерово избра няколко начина за обучение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в електронна среда:</a:t>
            </a:r>
          </a:p>
          <a:p>
            <a:pPr algn="just"/>
            <a:r>
              <a:rPr lang="bg-BG" dirty="0" smtClean="0">
                <a:solidFill>
                  <a:schemeClr val="tx1"/>
                </a:solidFill>
              </a:rPr>
              <a:t>Електронни платформи –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Ms</a:t>
            </a:r>
            <a:r>
              <a:rPr lang="en-US" dirty="0" smtClean="0">
                <a:solidFill>
                  <a:schemeClr val="tx1"/>
                </a:solidFill>
              </a:rPr>
              <a:t> Teams,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Shkolo.bg</a:t>
            </a:r>
            <a:r>
              <a:rPr lang="bg-BG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Google Classroom, Ucha.se</a:t>
            </a:r>
            <a:r>
              <a:rPr lang="bg-BG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LearningApps</a:t>
            </a:r>
            <a:r>
              <a:rPr lang="en-US" dirty="0" smtClean="0">
                <a:solidFill>
                  <a:schemeClr val="tx1"/>
                </a:solidFill>
              </a:rPr>
              <a:t>, liveworksheets.com, ESLprintables.com, Google Drive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онлайн обучение в </a:t>
            </a:r>
            <a:r>
              <a:rPr lang="ru-RU" dirty="0" err="1">
                <a:solidFill>
                  <a:schemeClr val="tx1"/>
                </a:solidFill>
              </a:rPr>
              <a:t>реално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време</a:t>
            </a:r>
            <a:r>
              <a:rPr lang="ru-RU" dirty="0">
                <a:solidFill>
                  <a:schemeClr val="tx1"/>
                </a:solidFill>
              </a:rPr>
              <a:t> с </a:t>
            </a:r>
            <a:r>
              <a:rPr lang="ru-RU" dirty="0" err="1">
                <a:solidFill>
                  <a:schemeClr val="tx1"/>
                </a:solidFill>
              </a:rPr>
              <a:t>помощта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различни</a:t>
            </a:r>
            <a:r>
              <a:rPr lang="ru-RU" dirty="0">
                <a:solidFill>
                  <a:schemeClr val="tx1"/>
                </a:solidFill>
              </a:rPr>
              <a:t> видео </a:t>
            </a:r>
            <a:r>
              <a:rPr lang="ru-RU" dirty="0" err="1" smtClean="0">
                <a:solidFill>
                  <a:schemeClr val="tx1"/>
                </a:solidFill>
              </a:rPr>
              <a:t>уроци</a:t>
            </a:r>
            <a:r>
              <a:rPr lang="ru-RU" dirty="0" smtClean="0">
                <a:solidFill>
                  <a:schemeClr val="tx1"/>
                </a:solidFill>
              </a:rPr>
              <a:t>, презентации и </a:t>
            </a:r>
            <a:r>
              <a:rPr lang="ru-RU" dirty="0" err="1" smtClean="0">
                <a:solidFill>
                  <a:schemeClr val="tx1"/>
                </a:solidFill>
              </a:rPr>
              <a:t>електронни</a:t>
            </a:r>
            <a:r>
              <a:rPr lang="ru-RU" dirty="0" smtClean="0">
                <a:solidFill>
                  <a:schemeClr val="tx1"/>
                </a:solidFill>
              </a:rPr>
              <a:t> упражнения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</a:rPr>
              <a:t>електронна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комуникация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чрез</a:t>
            </a:r>
            <a:r>
              <a:rPr lang="en-US" dirty="0" smtClean="0">
                <a:solidFill>
                  <a:schemeClr val="tx1"/>
                </a:solidFill>
              </a:rPr>
              <a:t>Viber, Messenger, </a:t>
            </a:r>
            <a:r>
              <a:rPr lang="en-US" dirty="0" err="1" smtClean="0">
                <a:solidFill>
                  <a:schemeClr val="tx1"/>
                </a:solidFill>
              </a:rPr>
              <a:t>Shkolo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и електронна поща.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TEAMS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55576" y="2420888"/>
            <a:ext cx="7543800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 smtClean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67543" y="620688"/>
            <a:ext cx="80648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400" dirty="0" smtClean="0"/>
              <a:t>	</a:t>
            </a:r>
            <a:r>
              <a:rPr lang="bg-BG" sz="2400" dirty="0" smtClean="0"/>
              <a:t>Електронните платформи предлагат много възможности за разработване на </a:t>
            </a:r>
            <a:r>
              <a:rPr lang="bg-BG" sz="2400" dirty="0" smtClean="0"/>
              <a:t>електронни тестове от нашите преподаватели, които се оказаха изключително интересни за децата, а подготовката им от преподавателите не отнема много време и ресурс</a:t>
            </a:r>
            <a:r>
              <a:rPr lang="bg-BG" sz="2400" dirty="0" smtClean="0"/>
              <a:t>, като същевременно предлага </a:t>
            </a:r>
            <a:r>
              <a:rPr lang="bg-BG" sz="2400" dirty="0" smtClean="0"/>
              <a:t>добра комуникация и обратна връзка с родители и ученици, автоматично оценяване и обобщаване на резултатите. 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88240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Shkolo.bg     </a:t>
            </a:r>
            <a:r>
              <a:rPr lang="en-US" dirty="0" err="1" smtClean="0"/>
              <a:t>Ms</a:t>
            </a:r>
            <a:r>
              <a:rPr lang="en-US" dirty="0" smtClean="0"/>
              <a:t> Teams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685800"/>
            <a:ext cx="8208912" cy="3886200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Предпочитани платформи за изпращане и получаване на материали, тъй като са познати и използвани от всички учители, ученици и родители.  </a:t>
            </a:r>
          </a:p>
        </p:txBody>
      </p:sp>
    </p:spTree>
    <p:extLst>
      <p:ext uri="{BB962C8B-B14F-4D97-AF65-F5344CB8AC3E}">
        <p14:creationId xmlns:p14="http://schemas.microsoft.com/office/powerpoint/2010/main" val="345849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Безплатни учебници и други платформи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3568" y="476672"/>
            <a:ext cx="8064896" cy="4104456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Повечето издателства осигуриха безплатен достъп до своите ресурси като: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интерактивни упражнения  и упражнения за слушане, които липсват в хартиения учебник;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дадоха възможност на преподавателите да намират  нови идеи</a:t>
            </a:r>
            <a:r>
              <a:rPr lang="bg-BG" dirty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за работа.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Някои от водещите образователни платформи като </a:t>
            </a:r>
            <a:r>
              <a:rPr lang="en-US" dirty="0" smtClean="0">
                <a:solidFill>
                  <a:schemeClr val="tx1"/>
                </a:solidFill>
              </a:rPr>
              <a:t>Ucha.se</a:t>
            </a:r>
            <a:r>
              <a:rPr lang="bg-BG" dirty="0" smtClean="0">
                <a:solidFill>
                  <a:schemeClr val="tx1"/>
                </a:solidFill>
              </a:rPr>
              <a:t> показаха на децата, че ученето може да бъде интересно и </a:t>
            </a:r>
            <a:r>
              <a:rPr lang="bg-BG" dirty="0" smtClean="0">
                <a:solidFill>
                  <a:schemeClr val="tx1"/>
                </a:solidFill>
              </a:rPr>
              <a:t>забавно.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216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3568" y="4720743"/>
            <a:ext cx="6781800" cy="1600200"/>
          </a:xfrm>
        </p:spPr>
        <p:txBody>
          <a:bodyPr/>
          <a:lstStyle/>
          <a:p>
            <a:r>
              <a:rPr lang="bg-BG" dirty="0" smtClean="0"/>
              <a:t>Нашият опит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9024" y="836712"/>
            <a:ext cx="8784976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Други платформи и образователни сайтове, които използваме: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hlinkClick r:id="rId2"/>
              </a:rPr>
              <a:t>http://www.bulgarian-online-school.com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sz="1800" dirty="0" smtClean="0">
                <a:solidFill>
                  <a:schemeClr val="tx1"/>
                </a:solidFill>
              </a:rPr>
              <a:t>Виртуална образователна система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hlinkClick r:id="rId3"/>
              </a:rPr>
              <a:t>http://www.worldstory.net/bg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/</a:t>
            </a:r>
            <a:r>
              <a:rPr lang="bg-BG" dirty="0" smtClean="0">
                <a:solidFill>
                  <a:schemeClr val="tx1"/>
                </a:solidFill>
              </a:rPr>
              <a:t> - </a:t>
            </a:r>
            <a:r>
              <a:rPr lang="bg-BG" sz="2000" dirty="0" smtClean="0">
                <a:solidFill>
                  <a:schemeClr val="tx1"/>
                </a:solidFill>
              </a:rPr>
              <a:t>Виртуална </a:t>
            </a:r>
            <a:r>
              <a:rPr lang="bg-BG" sz="2000" dirty="0" err="1" smtClean="0">
                <a:solidFill>
                  <a:schemeClr val="tx1"/>
                </a:solidFill>
              </a:rPr>
              <a:t>ециклопедия</a:t>
            </a:r>
            <a:endParaRPr lang="bg-BG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hlinkClick r:id="rId4"/>
              </a:rPr>
              <a:t>http://krokotak.com</a:t>
            </a:r>
            <a:r>
              <a:rPr lang="en-US" sz="2000" dirty="0" smtClean="0">
                <a:solidFill>
                  <a:schemeClr val="tx1"/>
                </a:solidFill>
                <a:hlinkClick r:id="rId4"/>
              </a:rPr>
              <a:t>/</a:t>
            </a:r>
            <a:r>
              <a:rPr lang="bg-BG" sz="2000" dirty="0" smtClean="0">
                <a:solidFill>
                  <a:schemeClr val="tx1"/>
                </a:solidFill>
              </a:rPr>
              <a:t> - Материали по бит и техника и изобразително изкуство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hlinkClick r:id="rId5"/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  <a:hlinkClick r:id="rId5"/>
              </a:rPr>
              <a:t>www.youtube.com/channel/UCqTGIC4Lli0GZoxpAlvsNaw/featured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academico</a:t>
            </a:r>
            <a:r>
              <a:rPr lang="en-US" sz="2000" dirty="0" smtClean="0">
                <a:solidFill>
                  <a:schemeClr val="tx1"/>
                </a:solidFill>
              </a:rPr>
              <a:t> -</a:t>
            </a:r>
            <a:r>
              <a:rPr lang="bg-BG" sz="2000" dirty="0" smtClean="0">
                <a:solidFill>
                  <a:schemeClr val="tx1"/>
                </a:solidFill>
              </a:rPr>
              <a:t> образователни уроци и </a:t>
            </a:r>
            <a:r>
              <a:rPr lang="bg-BG" sz="2000" dirty="0" err="1" smtClean="0">
                <a:solidFill>
                  <a:schemeClr val="tx1"/>
                </a:solidFill>
              </a:rPr>
              <a:t>видеа</a:t>
            </a:r>
            <a:endParaRPr lang="bg-BG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hlinkClick r:id="rId6"/>
              </a:rPr>
              <a:t>http://www.mistermaker.com</a:t>
            </a:r>
            <a:r>
              <a:rPr lang="en-US" sz="2000" dirty="0" smtClean="0">
                <a:solidFill>
                  <a:schemeClr val="tx1"/>
                </a:solidFill>
                <a:hlinkClick r:id="rId6"/>
              </a:rPr>
              <a:t>/</a:t>
            </a:r>
            <a:r>
              <a:rPr lang="bg-BG" sz="2000" dirty="0" smtClean="0">
                <a:solidFill>
                  <a:schemeClr val="tx1"/>
                </a:solidFill>
              </a:rPr>
              <a:t> - интересен сайт за сръчни ръце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hlinkClick r:id="rId7"/>
              </a:rPr>
              <a:t>http://www.prikazki.com</a:t>
            </a:r>
            <a:r>
              <a:rPr lang="en-US" sz="2000" dirty="0" smtClean="0">
                <a:solidFill>
                  <a:schemeClr val="tx1"/>
                </a:solidFill>
                <a:hlinkClick r:id="rId7"/>
              </a:rPr>
              <a:t>/</a:t>
            </a:r>
            <a:r>
              <a:rPr lang="bg-BG" sz="2000" dirty="0" smtClean="0">
                <a:solidFill>
                  <a:schemeClr val="tx1"/>
                </a:solidFill>
              </a:rPr>
              <a:t> - приказен свят за малки и големи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hlinkClick r:id="rId8"/>
              </a:rPr>
              <a:t>https://otkrivam.com</a:t>
            </a:r>
            <a:r>
              <a:rPr lang="en-US" sz="2000" dirty="0" smtClean="0">
                <a:solidFill>
                  <a:schemeClr val="tx1"/>
                </a:solidFill>
                <a:hlinkClick r:id="rId8"/>
              </a:rPr>
              <a:t>/</a:t>
            </a:r>
            <a:r>
              <a:rPr lang="bg-BG" sz="2000" dirty="0" smtClean="0">
                <a:solidFill>
                  <a:schemeClr val="tx1"/>
                </a:solidFill>
              </a:rPr>
              <a:t> - виртуална енциклопедия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hlinkClick r:id="rId9"/>
              </a:rPr>
              <a:t>http://</a:t>
            </a:r>
            <a:r>
              <a:rPr lang="en-US" sz="2000" dirty="0" smtClean="0">
                <a:solidFill>
                  <a:schemeClr val="tx1"/>
                </a:solidFill>
                <a:hlinkClick r:id="rId9"/>
              </a:rPr>
              <a:t>springalive.net/bg-bg</a:t>
            </a:r>
            <a:r>
              <a:rPr lang="bg-BG" sz="2000" dirty="0" smtClean="0">
                <a:solidFill>
                  <a:schemeClr val="tx1"/>
                </a:solidFill>
              </a:rPr>
              <a:t> - подпомага теми по „Човек и природа“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hlinkClick r:id="rId10"/>
              </a:rPr>
              <a:t>https://www.dechica.com</a:t>
            </a:r>
            <a:r>
              <a:rPr lang="en-US" sz="2000" dirty="0" smtClean="0">
                <a:solidFill>
                  <a:schemeClr val="tx1"/>
                </a:solidFill>
                <a:hlinkClick r:id="rId10"/>
              </a:rPr>
              <a:t>/</a:t>
            </a:r>
            <a:r>
              <a:rPr lang="bg-BG" sz="2000" dirty="0" smtClean="0">
                <a:solidFill>
                  <a:schemeClr val="tx1"/>
                </a:solidFill>
              </a:rPr>
              <a:t> - образователно-занимателен сайт за най-малките</a:t>
            </a:r>
          </a:p>
        </p:txBody>
      </p:sp>
    </p:spTree>
    <p:extLst>
      <p:ext uri="{BB962C8B-B14F-4D97-AF65-F5344CB8AC3E}">
        <p14:creationId xmlns:p14="http://schemas.microsoft.com/office/powerpoint/2010/main" val="33352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Нашите деца се обучават дистанционно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05911"/>
            <a:ext cx="2279408" cy="30392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10" y="706469"/>
            <a:ext cx="2878573" cy="38380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Картина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055033"/>
            <a:ext cx="1753098" cy="31409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273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В заключение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685800"/>
            <a:ext cx="8568952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r>
              <a:rPr lang="bg-BG" dirty="0" smtClean="0">
                <a:solidFill>
                  <a:schemeClr val="tx1"/>
                </a:solidFill>
              </a:rPr>
              <a:t>Предстои включване на всички създадени ресурси от нашите колеги и интересни чужди материали да бъдат качени в облачното пространство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Google Drive </a:t>
            </a:r>
            <a:r>
              <a:rPr lang="bg-BG" dirty="0" smtClean="0">
                <a:solidFill>
                  <a:schemeClr val="tx1"/>
                </a:solidFill>
              </a:rPr>
              <a:t>за обмен на добри практики в колектива и занапред.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Обучението в електронна среда може </a:t>
            </a:r>
            <a:r>
              <a:rPr lang="ru-RU" dirty="0">
                <a:solidFill>
                  <a:schemeClr val="tx1"/>
                </a:solidFill>
              </a:rPr>
              <a:t>първоначално да изглежда трудно, но след подходяща подготовка от страна на учители и информиране на ученици и родители процесът може да е много удобен. </a:t>
            </a:r>
            <a:r>
              <a:rPr lang="ru-RU" dirty="0" err="1">
                <a:solidFill>
                  <a:schemeClr val="tx1"/>
                </a:solidFill>
              </a:rPr>
              <a:t>Възможно</a:t>
            </a:r>
            <a:r>
              <a:rPr lang="ru-RU" dirty="0">
                <a:solidFill>
                  <a:schemeClr val="tx1"/>
                </a:solidFill>
              </a:rPr>
              <a:t> е </a:t>
            </a:r>
            <a:r>
              <a:rPr lang="ru-RU" dirty="0" err="1">
                <a:solidFill>
                  <a:schemeClr val="tx1"/>
                </a:solidFill>
              </a:rPr>
              <a:t>дори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 smtClean="0">
                <a:solidFill>
                  <a:schemeClr val="tx1"/>
                </a:solidFill>
              </a:rPr>
              <a:t>открием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практики, </a:t>
            </a:r>
            <a:r>
              <a:rPr lang="ru-RU" dirty="0" err="1">
                <a:solidFill>
                  <a:schemeClr val="tx1"/>
                </a:solidFill>
              </a:rPr>
              <a:t>които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 smtClean="0">
                <a:solidFill>
                  <a:schemeClr val="tx1"/>
                </a:solidFill>
              </a:rPr>
              <a:t>използваме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за </a:t>
            </a:r>
            <a:r>
              <a:rPr lang="ru-RU" dirty="0" err="1">
                <a:solidFill>
                  <a:schemeClr val="tx1"/>
                </a:solidFill>
              </a:rPr>
              <a:t>улеснение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преподаването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стандартни</a:t>
            </a:r>
            <a:r>
              <a:rPr lang="ru-RU" dirty="0">
                <a:solidFill>
                  <a:schemeClr val="tx1"/>
                </a:solidFill>
              </a:rPr>
              <a:t> условия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/>
              <a:t>	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120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Изискани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313</Words>
  <Application>Microsoft Office PowerPoint</Application>
  <PresentationFormat>Презентация на цял екран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4" baseType="lpstr">
      <vt:lpstr>Arial</vt:lpstr>
      <vt:lpstr>Calibri</vt:lpstr>
      <vt:lpstr>Impact</vt:lpstr>
      <vt:lpstr>Times New Roman</vt:lpstr>
      <vt:lpstr>NewsPrint</vt:lpstr>
      <vt:lpstr>           Добри практики за организация на дейностите в ОРЕС на ниво училище  </vt:lpstr>
      <vt:lpstr>Предизвикателството</vt:lpstr>
      <vt:lpstr>Нашият отговор</vt:lpstr>
      <vt:lpstr>MS TEAMS</vt:lpstr>
      <vt:lpstr>Shkolo.bg     Ms Teams</vt:lpstr>
      <vt:lpstr>Безплатни учебници и други платформи</vt:lpstr>
      <vt:lpstr>Нашият опит</vt:lpstr>
      <vt:lpstr>Нашите деца се обучават дистанционно</vt:lpstr>
      <vt:lpstr>В 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Добри практики  в електронна среда</dc:title>
  <dc:creator>yani29</dc:creator>
  <cp:lastModifiedBy>Acer</cp:lastModifiedBy>
  <cp:revision>33</cp:revision>
  <dcterms:created xsi:type="dcterms:W3CDTF">2020-03-15T18:27:38Z</dcterms:created>
  <dcterms:modified xsi:type="dcterms:W3CDTF">2021-08-30T13:05:43Z</dcterms:modified>
</cp:coreProperties>
</file>