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282" r:id="rId5"/>
    <p:sldId id="331" r:id="rId6"/>
    <p:sldId id="332" r:id="rId7"/>
    <p:sldId id="315" r:id="rId8"/>
    <p:sldId id="316" r:id="rId9"/>
    <p:sldId id="327" r:id="rId10"/>
    <p:sldId id="328" r:id="rId11"/>
    <p:sldId id="329" r:id="rId12"/>
    <p:sldId id="330" r:id="rId13"/>
    <p:sldId id="307" r:id="rId14"/>
    <p:sldId id="312" r:id="rId15"/>
    <p:sldId id="325" r:id="rId16"/>
    <p:sldId id="314" r:id="rId17"/>
    <p:sldId id="298" r:id="rId18"/>
    <p:sldId id="276" r:id="rId19"/>
    <p:sldId id="326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8DDF"/>
    <a:srgbClr val="46B9D4"/>
    <a:srgbClr val="661E68"/>
    <a:srgbClr val="A96F35"/>
    <a:srgbClr val="000066"/>
    <a:srgbClr val="B334B6"/>
    <a:srgbClr val="00FFFF"/>
    <a:srgbClr val="3399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ъл стил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ъл стил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Среден стил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ен стил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ltGray">
          <a:xfrm>
            <a:off x="0" y="4652963"/>
            <a:ext cx="9144000" cy="22320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ltGray">
          <a:xfrm>
            <a:off x="78851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ltGray">
          <a:xfrm>
            <a:off x="83169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ltGray">
          <a:xfrm>
            <a:off x="87487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78851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ltGray">
          <a:xfrm>
            <a:off x="83169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ltGray">
          <a:xfrm>
            <a:off x="87487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ltGray">
          <a:xfrm>
            <a:off x="78851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ltGray">
          <a:xfrm>
            <a:off x="83169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ltGray">
          <a:xfrm>
            <a:off x="87487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ltGray">
          <a:xfrm>
            <a:off x="78851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ltGray">
          <a:xfrm>
            <a:off x="83169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ltGray">
          <a:xfrm>
            <a:off x="87487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ltGray">
          <a:xfrm>
            <a:off x="78851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ltGray">
          <a:xfrm>
            <a:off x="83169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ltGray">
          <a:xfrm>
            <a:off x="87487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ltGray">
          <a:xfrm>
            <a:off x="709136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ltGray">
          <a:xfrm>
            <a:off x="7524750" y="47244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ltGray">
          <a:xfrm>
            <a:off x="709136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ltGray">
          <a:xfrm>
            <a:off x="752316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ltGray">
          <a:xfrm>
            <a:off x="709136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ltGray">
          <a:xfrm>
            <a:off x="752316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ltGray">
          <a:xfrm>
            <a:off x="70913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ltGray">
          <a:xfrm>
            <a:off x="75231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ltGray">
          <a:xfrm>
            <a:off x="709136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ltGray">
          <a:xfrm>
            <a:off x="752316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3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4076700"/>
            <a:ext cx="9144000" cy="5762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100513"/>
            <a:ext cx="8534400" cy="4714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bg-BG" altLang="bg-BG" noProof="0" smtClean="0"/>
              <a:t>Редакт. стил загл. образец</a:t>
            </a:r>
            <a:endParaRPr lang="en-US" altLang="bg-BG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5105400"/>
            <a:ext cx="7086600" cy="609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bg-BG" altLang="bg-BG" noProof="0" smtClean="0"/>
              <a:t>Щракнете за редакция стил подзагл. обр.</a:t>
            </a:r>
            <a:endParaRPr lang="en-US" altLang="bg-BG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F36B5C-070A-4B62-8899-8223477E4C32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188072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934200" y="762000"/>
            <a:ext cx="2209800" cy="5529263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62000"/>
            <a:ext cx="6477000" cy="5529263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B79D8D-A6BD-4389-8734-B1B570CA9280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230476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839200" cy="4873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685800" y="1395413"/>
            <a:ext cx="7910513" cy="4895850"/>
          </a:xfrm>
        </p:spPr>
        <p:txBody>
          <a:bodyPr/>
          <a:lstStyle/>
          <a:p>
            <a:r>
              <a:rPr lang="bg-BG" smtClean="0"/>
              <a:t>Щракнете върху иконата, за да добавите таблица</a:t>
            </a:r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>
          <a:xfrm>
            <a:off x="3429000" y="6443663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820F3BE-E304-49D7-BD1F-3C3A0ABF7A7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7360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851AA5-B600-413D-AE02-3C64B7F0E6C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285148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53EE72-3F20-425B-9738-C3D44B8EFC4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336217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395413"/>
            <a:ext cx="3878263" cy="489585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16463" y="1395413"/>
            <a:ext cx="3879850" cy="489585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8CA1F-F875-4384-BBF6-525F9E0956A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35452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7097D2-E91B-4E6B-A156-5BAC183AC9B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19216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0B81D-29D5-4AD5-97A8-DE0CCDE282A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253945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613538-C05E-4DDE-9BB4-7986A21E24C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10091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67DC12-645A-425E-99AF-9D1ECECB03B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118746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148DE3-4634-4CF0-B2D7-A5FA23C8BB6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xmlns="" val="20369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95413"/>
            <a:ext cx="79105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  <a:endParaRPr lang="en-US" altLang="bg-BG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3663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Verdana" panose="020B0604030504040204" pitchFamily="34" charset="0"/>
              </a:defRPr>
            </a:lvl1pPr>
          </a:lstStyle>
          <a:p>
            <a:fld id="{5220D9DD-61B3-4EE2-AFB6-74F9EBCE8BD4}" type="slidenum">
              <a:rPr lang="en-US" altLang="bg-BG"/>
              <a:pPr/>
              <a:t>‹#›</a:t>
            </a:fld>
            <a:endParaRPr lang="en-US" altLang="bg-BG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765175"/>
            <a:ext cx="9144000" cy="5032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893763"/>
            <a:ext cx="395288" cy="5964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762000"/>
            <a:ext cx="88392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Редакт. стил загл. образец</a:t>
            </a:r>
            <a:endParaRPr lang="en-US" altLang="bg-BG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 rot="16200000">
            <a:off x="-1393031" y="5107782"/>
            <a:ext cx="3140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bg-BG" sz="1200" b="1">
                <a:solidFill>
                  <a:schemeClr val="bg1"/>
                </a:solidFill>
              </a:rPr>
              <a:t>company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oburgas.org/-_19.html" TargetMode="External"/><Relationship Id="rId2" Type="http://schemas.openxmlformats.org/officeDocument/2006/relationships/hyperlink" Target="https://www.mon.bg/bg/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l.sitekreator.com/rioburgas/-v-.html?fbclid=IwAR3lmDP06v2goHxxcjkLjf_of10oGeHjIgesfJZGEZXJ0pmOqwWBdKj3R0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2656"/>
            <a:ext cx="9125856" cy="3672408"/>
          </a:xfrm>
          <a:effectLst>
            <a:glow rad="63500">
              <a:schemeClr val="accent3">
                <a:alpha val="40000"/>
              </a:schemeClr>
            </a:glow>
          </a:effectLst>
        </p:spPr>
        <p:txBody>
          <a:bodyPr/>
          <a:lstStyle/>
          <a:p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НАЦИОНАЛНО</a:t>
            </a:r>
            <a:b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5400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ВЪНШНО  </a:t>
            </a:r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ОЦЕНЯВАНЕ</a:t>
            </a:r>
            <a:b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400" i="1" dirty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5400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5400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bg-BG" sz="5400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</a:t>
            </a:r>
            <a:r>
              <a:rPr lang="en-US" sz="5400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bg-BG" sz="5400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учебна година  </a:t>
            </a:r>
            <a:endParaRPr lang="en-US" altLang="bg-BG" sz="5400" i="1" dirty="0">
              <a:solidFill>
                <a:srgbClr val="FFFF99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2450"/>
            <a:ext cx="3275856" cy="91588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VII </a:t>
            </a:r>
            <a:r>
              <a:rPr lang="bg-BG" sz="4800" b="1" i="1" dirty="0" smtClean="0"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клас</a:t>
            </a:r>
            <a:endParaRPr lang="en-US" altLang="bg-BG" sz="4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5412"/>
            <a:ext cx="7910513" cy="5057923"/>
          </a:xfrm>
        </p:spPr>
        <p:txBody>
          <a:bodyPr/>
          <a:lstStyle/>
          <a:p>
            <a:r>
              <a:rPr lang="ru-RU" sz="1600" dirty="0"/>
              <a:t>По време на националното външно оценяване: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200" dirty="0"/>
              <a:t> Получава от квестор изпитния  материал (в т.ч. и математическите формули за НВО по математика) последователно за всяка отделна част.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/>
              <a:t> Пише с черен цвят на химикалката, чертае с черен молив, а за изпита по математика може да ползва линия, пергел, триъгълник.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Не преписва върху изпитната си работа текста, записан на дъската от квесторите.   След приключване на определеното време за работа по част 1 откъсва и поставя в плик листа за отговори, след което го запечатва и го поставя на масата до себе си.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Изпълнява точно инструкциите, които чува от квестора или от записа на аудионосителя за преразказа в част 2 от изпита по български език и литература или при компонента „Слушане с разбиране“ от изпита по чужд език.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След като е изслушал един път записа от аудионосителя на изпита по БЕЛ, получава размножения преразказ за самостоятелно запознаване с текста в продължение на 15 минути, след което връща текста с преразказа на квестора.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По време на самостоятелното запознаване няма право да си води бележки.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/>
              <a:t> След приключване на определеното време за работа по част 2 поставя свитъка за белова и листовете с надпис „чернова“ по БЕЛ и по математика направо в индивидуалния плик за изпитната работа, без да  го запечатва.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След приключване на определеното време за работа на НВО по чужд език поставя листа за отговорите и листа за белова в индивидуалния плик, без да го запечатва.  Може да работи върху изпитните материали, но отбелязва верните отговори САМО в изпитния комплект – лист за отговори и/или в свитъка за белова. Внимание! Изпитният материал (в т.ч. и математическите формули за НВО по математика) не се поставя и засекретява в индивидуалния плик и няма да бъде проверяван!  Може да използва предоставените математически формули по време на работа и по двете части на НВО по математика, които се предоставят от квесторите заедно с изпитния материал в началото на </a:t>
            </a:r>
            <a:r>
              <a:rPr lang="ru-RU" sz="1200" dirty="0" smtClean="0"/>
              <a:t>изпита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xmlns="" val="214432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A94A8"/>
              </a:buClr>
              <a:buNone/>
            </a:pPr>
            <a:r>
              <a:rPr lang="ru-RU" sz="1200" dirty="0" smtClean="0">
                <a:solidFill>
                  <a:srgbClr val="3B8DDF"/>
                </a:solidFill>
              </a:rPr>
              <a:t> </a:t>
            </a:r>
            <a:r>
              <a:rPr lang="ru-RU" sz="1200" dirty="0">
                <a:solidFill>
                  <a:srgbClr val="3B8DDF"/>
                </a:solidFill>
              </a:rPr>
              <a:t>Няма право да се връща и да работи върху листа за отговори или свитъка за белова на приключила вече част. </a:t>
            </a:r>
            <a:endParaRPr lang="ru-RU" sz="1200" dirty="0" smtClean="0">
              <a:solidFill>
                <a:srgbClr val="3B8DDF"/>
              </a:solidFill>
            </a:endParaRPr>
          </a:p>
          <a:p>
            <a:pPr marL="0" lvl="0" indent="0">
              <a:buClr>
                <a:srgbClr val="5A94A8"/>
              </a:buClr>
              <a:buNone/>
            </a:pPr>
            <a:r>
              <a:rPr lang="ru-RU" sz="1200" dirty="0" smtClean="0">
                <a:solidFill>
                  <a:srgbClr val="3B8DDF"/>
                </a:solidFill>
              </a:rPr>
              <a:t> </a:t>
            </a:r>
            <a:r>
              <a:rPr lang="ru-RU" sz="1200" dirty="0">
                <a:solidFill>
                  <a:srgbClr val="3B8DDF"/>
                </a:solidFill>
              </a:rPr>
              <a:t>Като използва българската азбука (кирилица), записва четливо отговорите на български език по всички предмети с изключение на чуждите езици, както и на специфичната терминология и на означенията по математика. </a:t>
            </a:r>
            <a:endParaRPr lang="ru-RU" sz="1200" dirty="0" smtClean="0">
              <a:solidFill>
                <a:srgbClr val="3B8DDF"/>
              </a:solidFill>
            </a:endParaRPr>
          </a:p>
          <a:p>
            <a:pPr marL="0" lvl="0" indent="0">
              <a:buClr>
                <a:srgbClr val="5A94A8"/>
              </a:buClr>
              <a:buNone/>
            </a:pPr>
            <a:r>
              <a:rPr lang="ru-RU" sz="1200" dirty="0" smtClean="0">
                <a:solidFill>
                  <a:srgbClr val="3B8DDF"/>
                </a:solidFill>
              </a:rPr>
              <a:t> </a:t>
            </a:r>
            <a:r>
              <a:rPr lang="ru-RU" sz="1200" dirty="0">
                <a:solidFill>
                  <a:srgbClr val="3B8DDF"/>
                </a:solidFill>
              </a:rPr>
              <a:t>Не шуми и не извършва действия, които нарушават нормалното протичане на изпита.  При необходимост получава допълнителни листове за чернова, като това се отбелязва от квесторите в протокола</a:t>
            </a:r>
            <a:r>
              <a:rPr lang="ru-RU" sz="1200" dirty="0" smtClean="0">
                <a:solidFill>
                  <a:srgbClr val="3B8DDF"/>
                </a:solidFill>
              </a:rPr>
              <a:t>.</a:t>
            </a:r>
          </a:p>
          <a:p>
            <a:pPr marL="0" lvl="0" indent="0">
              <a:buClr>
                <a:srgbClr val="5A94A8"/>
              </a:buClr>
              <a:buNone/>
            </a:pPr>
            <a:r>
              <a:rPr lang="ru-RU" sz="1200" dirty="0" smtClean="0">
                <a:solidFill>
                  <a:srgbClr val="3B8DDF"/>
                </a:solidFill>
              </a:rPr>
              <a:t> </a:t>
            </a:r>
            <a:r>
              <a:rPr lang="ru-RU" sz="1200" dirty="0">
                <a:solidFill>
                  <a:srgbClr val="3B8DDF"/>
                </a:solidFill>
              </a:rPr>
              <a:t>Не напуска изпитната зала преди приключване на работата върху съответната част, ако тя е с продължителност до 60 минути. В случаите, когато частта е с продължителност 90 минути, излизането от изпитната зала е възможно след изтичане на първите 60 минути от работата върху съответния част.   </a:t>
            </a:r>
            <a:endParaRPr lang="ru-RU" sz="1200" dirty="0" smtClean="0">
              <a:solidFill>
                <a:srgbClr val="3B8DDF"/>
              </a:solidFill>
            </a:endParaRPr>
          </a:p>
          <a:p>
            <a:pPr marL="0" lvl="0" indent="0">
              <a:buClr>
                <a:srgbClr val="5A94A8"/>
              </a:buClr>
              <a:buNone/>
            </a:pPr>
            <a:r>
              <a:rPr lang="ru-RU" sz="1200" dirty="0" smtClean="0">
                <a:solidFill>
                  <a:srgbClr val="3B8DDF"/>
                </a:solidFill>
              </a:rPr>
              <a:t> </a:t>
            </a:r>
            <a:r>
              <a:rPr lang="ru-RU" sz="1200" dirty="0">
                <a:solidFill>
                  <a:srgbClr val="3B8DDF"/>
                </a:solidFill>
              </a:rPr>
              <a:t>Може да напусне залата и сградата не по-рано от първите 60 минути на част 1, както и по всяко време след това, в случай че е приключил окончателно и е предал надлежно запечатана изпитната си работа. </a:t>
            </a:r>
            <a:endParaRPr lang="bg-BG" sz="1200" dirty="0">
              <a:solidFill>
                <a:srgbClr val="3B8DDF"/>
              </a:solidFill>
            </a:endParaRPr>
          </a:p>
          <a:p>
            <a:pPr marL="0" indent="0">
              <a:buNone/>
            </a:pPr>
            <a:r>
              <a:rPr lang="ru-RU" sz="1200" dirty="0"/>
              <a:t> Отстранява се от НВО и напуска сградата на училището ученик, който: 1. преписва от хартиен носител; 2. преписва от данни, съдържащи се в технически устройства (мобилни телефони, калкулатори, таблети и др.); 3. преписва от работата на друг ученик; 4. използва мобилен телефон или друго техническо средство за комуникация;  5. изнася извън залата изпитни материали или информация за съдържанието им. Изпитната работа на отстранения ученик не се оценява.  Не нарушава анонимността на изпитната работа, в т.ч. и на листовете с надпис „чернова“, не поставя знаци, не записва име или имена (с изключение на онези, които са част от изпитния материал и може или трябва да бъдат отбелязани в свитъка за белова). Не се оценява изпитна работа, за която е установено нарушаване на изискванията за анонимност.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В случай че ученикът напусне сградата, не се допуска обратно в нея до края на изпитния ден. 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xmlns="" val="309531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След приключване на работата: </a:t>
            </a:r>
            <a:endParaRPr lang="ru-RU" sz="1600" dirty="0" smtClean="0"/>
          </a:p>
          <a:p>
            <a:pPr marL="0" indent="0">
              <a:buNone/>
            </a:pPr>
            <a:r>
              <a:rPr lang="ru-RU" sz="1200" dirty="0" smtClean="0"/>
              <a:t> </a:t>
            </a:r>
            <a:r>
              <a:rPr lang="ru-RU" sz="1200" dirty="0"/>
              <a:t>Предава изпитната си работа, без да напуска работното място, като под прякото наблюдение на квестора: 1. предоставя на квестора за проверка и за подпис попълнената идентификационна бланка; 2. отделя внимателно идентификационна бланка от листа с указанията за работа; 3. поставя идентификационна бланка в малкия плик и го залепва; 4. поставя в индивидуалния плик за изпитната работа малкия плик с идентификационната бланка, запечатаният вече плик с част 1, свитъка за белова и листовете с надпис „чернова“ по БЕЛ и по математика, след което залепва индивидуалния плик; в плика с индивидуалната изпитна работа следва са постави и частите от изпитния комплект (листа за отговори и/или свитъкът за белова), върху които не е работил; 5. предава на квестора извън залепения плик с индивидуалната изпитна работа изпитните материали, листа с указания за работа, а на изпита по математика – и математическите формули.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Подписва се в протокола и незабавно напуска залата и сградата. 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xmlns="" val="3905932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95536" y="790166"/>
            <a:ext cx="8748464" cy="7666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94764" y="809819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>рафик </a:t>
            </a:r>
            <a:r>
              <a:rPr lang="ru-RU" dirty="0">
                <a:solidFill>
                  <a:schemeClr val="bg1"/>
                </a:solidFill>
              </a:rPr>
              <a:t>за </a:t>
            </a:r>
            <a:r>
              <a:rPr lang="ru-RU" dirty="0" err="1">
                <a:solidFill>
                  <a:schemeClr val="bg1"/>
                </a:solidFill>
              </a:rPr>
              <a:t>дейностите</a:t>
            </a:r>
            <a:r>
              <a:rPr lang="ru-RU" dirty="0">
                <a:solidFill>
                  <a:schemeClr val="bg1"/>
                </a:solidFill>
              </a:rPr>
              <a:t> по </a:t>
            </a:r>
            <a:r>
              <a:rPr lang="ru-RU" dirty="0" err="1">
                <a:solidFill>
                  <a:schemeClr val="bg1"/>
                </a:solidFill>
              </a:rPr>
              <a:t>приемането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ученици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държавни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общински</a:t>
            </a:r>
            <a:r>
              <a:rPr lang="ru-RU" dirty="0">
                <a:solidFill>
                  <a:schemeClr val="bg1"/>
                </a:solidFill>
              </a:rPr>
              <a:t> училища за </a:t>
            </a:r>
            <a:r>
              <a:rPr lang="ru-RU" dirty="0" err="1" smtClean="0">
                <a:solidFill>
                  <a:schemeClr val="bg1"/>
                </a:solidFill>
              </a:rPr>
              <a:t>учебната</a:t>
            </a:r>
            <a:r>
              <a:rPr lang="ru-RU" dirty="0" smtClean="0">
                <a:solidFill>
                  <a:schemeClr val="bg1"/>
                </a:solidFill>
              </a:rPr>
              <a:t> 20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ru-RU" dirty="0" smtClean="0">
                <a:solidFill>
                  <a:schemeClr val="bg1"/>
                </a:solidFill>
              </a:rPr>
              <a:t>/202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2019 - 2020 г. </a:t>
            </a:r>
            <a:r>
              <a:rPr lang="ru-RU" dirty="0" err="1" smtClean="0">
                <a:solidFill>
                  <a:schemeClr val="bg1"/>
                </a:solidFill>
              </a:rPr>
              <a:t>съгдйносразование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6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242051"/>
              </p:ext>
            </p:extLst>
          </p:nvPr>
        </p:nvGraphicFramePr>
        <p:xfrm>
          <a:off x="507365" y="1700808"/>
          <a:ext cx="806489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0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7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№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 smtClean="0"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1.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заявление за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– 29 май 2020 г. </a:t>
                      </a:r>
                      <a:r>
                        <a:rPr lang="bg-BG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2.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списъци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с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разпределението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учениците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по училища и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зали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за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.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Писмено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уведомяване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учениците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относно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допускането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им за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08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</a:t>
                      </a:r>
                      <a:r>
                        <a:rPr lang="bg-BG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вкл.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3.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Провеждане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националните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външни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оценявания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по: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Български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Garamond" panose="02020404030301010803" pitchFamily="18" charset="0"/>
                        </a:rPr>
                        <a:t>език</a:t>
                      </a:r>
                      <a:r>
                        <a:rPr lang="ru-RU" dirty="0" smtClean="0">
                          <a:latin typeface="Garamond" panose="02020404030301010803" pitchFamily="18" charset="0"/>
                        </a:rPr>
                        <a:t> и литература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dirty="0" smtClean="0">
                          <a:latin typeface="Garamond" panose="02020404030301010803" pitchFamily="18" charset="0"/>
                        </a:rPr>
                        <a:t>Математика</a:t>
                      </a:r>
                    </a:p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15.06.20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bg-BG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7.06.20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bg-BG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</a:t>
                      </a:r>
                    </a:p>
                    <a:p>
                      <a:pPr algn="ctr"/>
                      <a:endParaRPr lang="bg-BG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10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9839471"/>
              </p:ext>
            </p:extLst>
          </p:nvPr>
        </p:nvGraphicFramePr>
        <p:xfrm>
          <a:off x="539552" y="1268760"/>
          <a:ext cx="8352928" cy="486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0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5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№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 smtClean="0"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4.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Провеждане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по: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Изобразително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изкуство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;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Музика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;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Спорт.</a:t>
                      </a:r>
                    </a:p>
                    <a:p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.06.20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г.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.06.20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г.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- 2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.06.20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г. вкл.</a:t>
                      </a:r>
                    </a:p>
                    <a:p>
                      <a:endParaRPr lang="en-US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5.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.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26 юни 2020 г. </a:t>
                      </a:r>
                      <a:r>
                        <a:rPr lang="bg-BG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вкл.</a:t>
                      </a:r>
                      <a:endParaRPr lang="en-US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>
                          <a:latin typeface="Garamond" panose="02020404030301010803" pitchFamily="18" charset="0"/>
                        </a:rPr>
                        <a:t>5.</a:t>
                      </a:r>
                      <a:r>
                        <a:rPr lang="bg-BG" sz="1400" dirty="0" smtClean="0">
                          <a:latin typeface="+mn-lt"/>
                        </a:rPr>
                        <a:t>1</a:t>
                      </a:r>
                      <a:endParaRPr lang="en-US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Обявяване на резултатите от НВО</a:t>
                      </a:r>
                      <a:endParaRPr lang="bg-BG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Garamond" panose="02020404030301010803" pitchFamily="18" charset="0"/>
                        </a:rPr>
                        <a:t>До 29 юни 2020 г. вкл.</a:t>
                      </a:r>
                      <a:endParaRPr lang="bg-BG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2688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6.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Получаване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служебна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бележка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с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оценките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1600" dirty="0" err="1" smtClean="0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.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02 юли 2020 г. </a:t>
                      </a:r>
                      <a:r>
                        <a:rPr lang="bg-BG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 вкл.</a:t>
                      </a:r>
                      <a:endParaRPr lang="en-US" sz="16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7.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bg-BG" sz="16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документи за участие в приема на ученици по Наредба № 10/01.09.2016 г. за организация на дейностите в училищното образование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03 – 07 юли 2020 г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Garamond" panose="02020404030301010803" pitchFamily="18" charset="0"/>
                        </a:rPr>
                        <a:t>8.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 на списъците с приетите ученици на първи етап на класиране.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13 юли 2020 г</a:t>
                      </a:r>
                      <a:r>
                        <a:rPr lang="bg-BG" sz="16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 вкл.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35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72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4142841"/>
              </p:ext>
            </p:extLst>
          </p:nvPr>
        </p:nvGraphicFramePr>
        <p:xfrm>
          <a:off x="683568" y="1628800"/>
          <a:ext cx="831310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0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5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374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№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приетите ученици на първи етап на класиране или подаване на заявление за участие във втори етап на класиране.</a:t>
                      </a:r>
                      <a:endParaRPr 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16 юли 2020 г. 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вкл.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144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 на списъците с приетите ученици на втори етап на класиране.</a:t>
                      </a:r>
                      <a:endParaRPr 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20 юли 2020 г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60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вкл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749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приетите ученици на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втори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етап на класиране.</a:t>
                      </a:r>
                      <a:endParaRPr 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2</a:t>
                      </a:r>
                      <a:r>
                        <a:rPr lang="en-US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юли 2020 г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60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вкл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144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 на записалите се ученици и броя на незаетите места след втори етап на класиране.</a:t>
                      </a:r>
                      <a:endParaRPr 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23.07.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г.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0102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Подаване на документи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за участие в трети етап на класиране.</a:t>
                      </a:r>
                      <a:endParaRPr 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24.07. – 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.07.20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г. вкл.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5839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14.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списъците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с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приетите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трети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29.07.2020 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792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0263616"/>
              </p:ext>
            </p:extLst>
          </p:nvPr>
        </p:nvGraphicFramePr>
        <p:xfrm>
          <a:off x="467544" y="1556792"/>
          <a:ext cx="8313107" cy="3686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0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5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010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№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Срок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407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15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приетите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трети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16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записалите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се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и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броя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незаетите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места след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третия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.08.20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642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17</a:t>
                      </a:r>
                      <a:r>
                        <a:rPr lang="bg-B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Попълване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незаетите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места след трети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и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Определя се от директора на училището до 10.09.20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г. вкл.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378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лавие 4"/>
          <p:cNvSpPr>
            <a:spLocks noGrp="1"/>
          </p:cNvSpPr>
          <p:nvPr>
            <p:ph type="subTitle" idx="4294967295"/>
          </p:nvPr>
        </p:nvSpPr>
        <p:spPr>
          <a:xfrm>
            <a:off x="755576" y="1204068"/>
            <a:ext cx="8208912" cy="4896544"/>
          </a:xfrm>
        </p:spPr>
        <p:txBody>
          <a:bodyPr/>
          <a:lstStyle/>
          <a:p>
            <a:pPr marL="0" indent="0" algn="l">
              <a:buClr>
                <a:schemeClr val="bg1"/>
              </a:buClr>
              <a:buSzPct val="100000"/>
              <a:buNone/>
            </a:pPr>
            <a:r>
              <a:rPr lang="bg-BG" altLang="bg-BG" i="1" dirty="0">
                <a:solidFill>
                  <a:schemeClr val="accent1">
                    <a:lumMod val="75000"/>
                  </a:schemeClr>
                </a:solidFill>
              </a:rPr>
              <a:t>МОН външно </a:t>
            </a:r>
            <a:r>
              <a:rPr lang="bg-BG" altLang="bg-BG" i="1" dirty="0" smtClean="0">
                <a:solidFill>
                  <a:schemeClr val="accent1">
                    <a:lumMod val="75000"/>
                  </a:schemeClr>
                </a:solidFill>
              </a:rPr>
              <a:t>оценяване:</a:t>
            </a:r>
          </a:p>
          <a:p>
            <a:pPr marL="0" indent="0">
              <a:buClr>
                <a:schemeClr val="bg1"/>
              </a:buClr>
              <a:buSzPct val="100000"/>
              <a:buNone/>
            </a:pPr>
            <a:r>
              <a:rPr lang="en-US" altLang="bg-BG" sz="2800" b="0" i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bg-BG" sz="2800" b="0" i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www.mon.bg/bg/1</a:t>
            </a:r>
            <a:r>
              <a:rPr lang="bg-BG" altLang="bg-BG" sz="2800" b="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altLang="bg-BG" sz="2800" b="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Clr>
                <a:schemeClr val="bg1"/>
              </a:buClr>
              <a:buSzPct val="100000"/>
              <a:buNone/>
            </a:pPr>
            <a:r>
              <a:rPr lang="ru-RU" altLang="bg-BG" i="1" dirty="0" smtClean="0">
                <a:solidFill>
                  <a:schemeClr val="accent1">
                    <a:lumMod val="75000"/>
                  </a:schemeClr>
                </a:solidFill>
              </a:rPr>
              <a:t>РУО Бургас:</a:t>
            </a:r>
          </a:p>
          <a:p>
            <a:pPr marL="0" indent="0">
              <a:buClr>
                <a:schemeClr val="bg1"/>
              </a:buClr>
              <a:buSzPct val="100000"/>
              <a:buNone/>
            </a:pPr>
            <a:r>
              <a:rPr lang="en-US" altLang="bg-BG" sz="2800" b="0" i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altLang="bg-BG" sz="2800" b="0" i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www.ruoburgas.org</a:t>
            </a:r>
            <a:r>
              <a:rPr lang="en-US" altLang="bg-BG" sz="2800" b="0" i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/-_</a:t>
            </a:r>
            <a:r>
              <a:rPr lang="en-US" altLang="bg-BG" sz="2800" b="0" i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19.html</a:t>
            </a:r>
            <a:r>
              <a:rPr lang="bg-BG" altLang="bg-BG" sz="2800" b="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bg-BG" altLang="bg-BG" sz="2800" b="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bg-BG" altLang="bg-BG" sz="2400" dirty="0" smtClean="0">
                <a:latin typeface="Franklin Gothic Book" panose="020B0503020102020204" pitchFamily="34" charset="0"/>
              </a:rPr>
              <a:t>РУО Бургас: Прием след </a:t>
            </a:r>
            <a:r>
              <a:rPr lang="en-US" altLang="bg-BG" sz="2400" dirty="0" smtClean="0">
                <a:latin typeface="Franklin Gothic Book" panose="020B0503020102020204" pitchFamily="34" charset="0"/>
              </a:rPr>
              <a:t>VII  </a:t>
            </a:r>
            <a:r>
              <a:rPr lang="bg-BG" altLang="bg-BG" sz="2400" dirty="0" smtClean="0">
                <a:latin typeface="Franklin Gothic Book" panose="020B0503020102020204" pitchFamily="34" charset="0"/>
              </a:rPr>
              <a:t>клас:</a:t>
            </a:r>
          </a:p>
          <a:p>
            <a:r>
              <a:rPr lang="en-US" sz="2400" dirty="0" smtClean="0">
                <a:hlinkClick r:id="rId4"/>
              </a:rPr>
              <a:t>https://fl.sitekreator.com/rioburgas/-v-.html?fbclid=IwAR3lmDP06v2goHxxcjkLjf_of10oGeHjIgesfJZGEZXJ0pmOqwWBdKj3R0M</a:t>
            </a:r>
            <a:r>
              <a:rPr lang="bg-BG" sz="2400" dirty="0" smtClean="0"/>
              <a:t> </a:t>
            </a:r>
            <a:endParaRPr lang="bg-BG" sz="2400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1747498" y="620688"/>
            <a:ext cx="564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bg-BG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ПОЛЕЗНИ ВРЪЗКИ </a:t>
            </a:r>
            <a:endParaRPr lang="bg-BG" sz="4400" b="1" i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</p:txBody>
      </p:sp>
      <p:sp>
        <p:nvSpPr>
          <p:cNvPr id="7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2768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white">
          <a:xfrm>
            <a:off x="2195736" y="4077072"/>
            <a:ext cx="472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bg-BG" sz="3200" b="1" dirty="0" smtClean="0">
                <a:solidFill>
                  <a:schemeClr val="bg1"/>
                </a:solidFill>
              </a:rPr>
              <a:t>НВО – 20</a:t>
            </a:r>
            <a:r>
              <a:rPr lang="en-US" altLang="bg-BG" sz="3200" b="1" dirty="0" smtClean="0">
                <a:solidFill>
                  <a:schemeClr val="bg1"/>
                </a:solidFill>
              </a:rPr>
              <a:t>20</a:t>
            </a:r>
            <a:r>
              <a:rPr lang="bg-BG" altLang="bg-BG" sz="3200" b="1" dirty="0" smtClean="0">
                <a:solidFill>
                  <a:schemeClr val="bg1"/>
                </a:solidFill>
              </a:rPr>
              <a:t> г.</a:t>
            </a:r>
            <a:endParaRPr lang="en-US" altLang="bg-BG" sz="3200" b="1" dirty="0">
              <a:solidFill>
                <a:schemeClr val="bg1"/>
              </a:solidFill>
            </a:endParaRP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gray">
          <a:xfrm>
            <a:off x="395536" y="5085184"/>
            <a:ext cx="6047482" cy="12236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bg-BG" sz="1400" b="1" i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УСПЕХ!</a:t>
            </a:r>
            <a:endParaRPr lang="bg-BG" sz="1400" b="1" i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auto">
              <a:spcAft>
                <a:spcPts val="0"/>
              </a:spcAft>
              <a:buClr>
                <a:srgbClr val="AA2B1E"/>
              </a:buClr>
              <a:buSzPct val="85000"/>
              <a:buNone/>
            </a:pPr>
            <a:r>
              <a:rPr lang="bg-BG" sz="1200" dirty="0" smtClean="0">
                <a:solidFill>
                  <a:prstClr val="black"/>
                </a:solidFill>
              </a:rPr>
              <a:t>СКЪПИ РОДИТЕЛИ!</a:t>
            </a:r>
            <a:endParaRPr lang="en-US" sz="1200" dirty="0" smtClean="0">
              <a:solidFill>
                <a:prstClr val="black"/>
              </a:solidFill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endParaRPr lang="en-US" sz="1200" dirty="0">
              <a:solidFill>
                <a:prstClr val="black"/>
              </a:solidFill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 smtClean="0">
                <a:solidFill>
                  <a:prstClr val="black"/>
                </a:solidFill>
              </a:rPr>
              <a:t>Скоро </a:t>
            </a:r>
            <a:r>
              <a:rPr lang="ru-RU" sz="1200" dirty="0">
                <a:solidFill>
                  <a:prstClr val="black"/>
                </a:solidFill>
              </a:rPr>
              <a:t>започват изпитите на вашите деца. Знам, че се притеснявате и всички вие искате те да успеят.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Не забравяйте обаче, че сред учениците, които ще се явят на изпитите, има и художник, който не разбира от математика.</a:t>
            </a:r>
            <a:endParaRPr lang="en-US" sz="1200" dirty="0">
              <a:solidFill>
                <a:prstClr val="black"/>
              </a:solidFill>
              <a:latin typeface="Franklin Gothic Book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Има предприемач, който няма понятие от история или английска литература.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Има музикант, за когото оценките по химия не са от значение.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Има атлет, чиито оценки по физическо ще са по-важни от тези по физика.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Ако детето ви получи отлични оценки – страхотно! Но ако това не се случи – не наранявайте достойнството и самочувствието му.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Кажете на децата си, че всичко е наред, че това е просто един изпит. Един ден ще ги очакват много по-важни задачи. Кажете им, че независимо какъв е резултатът им, вие ги обичате и няма да ги съдите.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Моля ви, направете го. Ако го направите, ще видите как детето ви покорява света. Една лоша оценка няма да разруши мечтите им, няма да отнеме талантите им.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r>
              <a:rPr lang="ru-RU" sz="1200" dirty="0">
                <a:solidFill>
                  <a:prstClr val="black"/>
                </a:solidFill>
              </a:rPr>
              <a:t>И също така, моля ви, не си мислете, че единствените щастливи хора на света са лекарите и инженерите.</a:t>
            </a:r>
          </a:p>
          <a:p>
            <a:pPr marL="274320" lvl="0" indent="-274320" fontAlgn="auto"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</a:pPr>
            <a:endParaRPr lang="ru-RU" sz="1000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Clr>
                <a:srgbClr val="AA2B1E"/>
              </a:buClr>
              <a:buSzPct val="85000"/>
              <a:buNone/>
            </a:pPr>
            <a:r>
              <a:rPr lang="ru-RU" sz="1000" dirty="0">
                <a:solidFill>
                  <a:prstClr val="black"/>
                </a:solidFill>
              </a:rPr>
              <a:t>Искрено ваш,</a:t>
            </a:r>
          </a:p>
          <a:p>
            <a:pPr marL="0" lvl="0" indent="0" fontAlgn="auto">
              <a:spcAft>
                <a:spcPts val="0"/>
              </a:spcAft>
              <a:buClr>
                <a:srgbClr val="AA2B1E"/>
              </a:buClr>
              <a:buSzPct val="85000"/>
              <a:buNone/>
            </a:pPr>
            <a:r>
              <a:rPr lang="ru-RU" sz="1000" dirty="0">
                <a:solidFill>
                  <a:prstClr val="black"/>
                </a:solidFill>
              </a:rPr>
              <a:t>Директорът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849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96752"/>
            <a:ext cx="8820472" cy="916707"/>
          </a:xfrm>
        </p:spPr>
        <p:txBody>
          <a:bodyPr/>
          <a:lstStyle/>
          <a:p>
            <a:r>
              <a:rPr lang="bg-BG" sz="3400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bg-BG" sz="3400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bg-BG" sz="3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</a:t>
            </a:r>
            <a:r>
              <a:rPr lang="bg-BG" sz="3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външното оценяване в </a:t>
            </a:r>
            <a:r>
              <a:rPr lang="en-US" sz="3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</a:t>
            </a:r>
            <a:r>
              <a:rPr lang="bg-BG" sz="3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</a:t>
            </a:r>
            <a:r>
              <a:rPr lang="bg-BG" sz="3400" dirty="0">
                <a:solidFill>
                  <a:srgbClr val="000066"/>
                </a:solidFill>
              </a:rPr>
              <a:t/>
            </a:r>
            <a:br>
              <a:rPr lang="bg-BG" sz="3400" dirty="0">
                <a:solidFill>
                  <a:srgbClr val="000066"/>
                </a:solidFill>
              </a:rPr>
            </a:br>
            <a:endParaRPr lang="en-US" altLang="bg-BG" sz="3400" dirty="0">
              <a:solidFill>
                <a:schemeClr val="accent1"/>
              </a:solidFill>
            </a:endParaRPr>
          </a:p>
        </p:txBody>
      </p:sp>
      <p:pic>
        <p:nvPicPr>
          <p:cNvPr id="24" name="Picture 4" descr="C:\Documents and Settings\Rosica\Desktop\2012НВО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133872" cy="123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2204864"/>
            <a:ext cx="8118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 smtClean="0">
                <a:latin typeface="Garamond" pitchFamily="18" charset="0"/>
              </a:rPr>
              <a:t>	Националното външно оценяване на учениците в </a:t>
            </a:r>
            <a:r>
              <a:rPr lang="en-US" sz="2400" dirty="0" smtClean="0">
                <a:latin typeface="Garamond" pitchFamily="18" charset="0"/>
              </a:rPr>
              <a:t>VII</a:t>
            </a:r>
            <a:r>
              <a:rPr lang="bg-BG" sz="2400" dirty="0" smtClean="0">
                <a:latin typeface="Garamond" pitchFamily="18" charset="0"/>
              </a:rPr>
              <a:t>-ми клас се осъществява чрез писмени изпитвания за установяване постигането на очакваните резултати от обучението, определени с учебните програми по български език и литература</a:t>
            </a:r>
            <a:r>
              <a:rPr lang="bg-BG" sz="2400" dirty="0">
                <a:latin typeface="Garamond" pitchFamily="18" charset="0"/>
              </a:rPr>
              <a:t> </a:t>
            </a:r>
            <a:r>
              <a:rPr lang="bg-BG" sz="2400" dirty="0" smtClean="0">
                <a:latin typeface="Garamond" pitchFamily="18" charset="0"/>
              </a:rPr>
              <a:t>и математика.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896467" y="3260978"/>
            <a:ext cx="2848796" cy="26854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bg-BG" altLang="bg-BG">
              <a:latin typeface="Verdana" panose="020B0604030504040204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360834" y="3262918"/>
            <a:ext cx="2961456" cy="26854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bg-BG" altLang="bg-BG">
              <a:latin typeface="Verdana" panose="020B0604030504040204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60834" y="3356992"/>
            <a:ext cx="29437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2800" b="1" dirty="0" smtClean="0">
                <a:solidFill>
                  <a:srgbClr val="000000"/>
                </a:solidFill>
                <a:latin typeface="+mn-lt"/>
              </a:rPr>
              <a:t>БЪЛГАРСКИ ЕЗИК И ЛИТЕРАТУРА</a:t>
            </a:r>
          </a:p>
          <a:p>
            <a:pPr algn="ctr" eaLnBrk="0" hangingPunct="0"/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15 ЮНИ 20</a:t>
            </a:r>
            <a:r>
              <a:rPr lang="en-US" altLang="bg-BG" sz="2800" b="1" dirty="0" smtClean="0">
                <a:solidFill>
                  <a:srgbClr val="FF0000"/>
                </a:solidFill>
                <a:latin typeface="+mn-lt"/>
              </a:rPr>
              <a:t>20</a:t>
            </a:r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 г.</a:t>
            </a:r>
          </a:p>
          <a:p>
            <a:pPr algn="ctr" eaLnBrk="0" hangingPunct="0"/>
            <a:r>
              <a:rPr lang="en-US" altLang="bg-BG" sz="2800" b="1" dirty="0" smtClean="0">
                <a:latin typeface="+mn-lt"/>
              </a:rPr>
              <a:t>(</a:t>
            </a:r>
            <a:r>
              <a:rPr lang="bg-BG" altLang="bg-BG" sz="2800" b="1" dirty="0" smtClean="0">
                <a:latin typeface="+mn-lt"/>
              </a:rPr>
              <a:t>понеделник</a:t>
            </a:r>
            <a:r>
              <a:rPr lang="en-US" altLang="bg-BG" sz="2800" b="1" dirty="0" smtClean="0">
                <a:latin typeface="+mn-lt"/>
              </a:rPr>
              <a:t>)</a:t>
            </a:r>
            <a:endParaRPr lang="bg-BG" altLang="bg-BG" sz="2800" b="1" dirty="0" smtClean="0">
              <a:latin typeface="+mn-lt"/>
            </a:endParaRPr>
          </a:p>
          <a:p>
            <a:pPr algn="ctr" eaLnBrk="0" hangingPunct="0"/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ОТ 9 ЧАСА </a:t>
            </a:r>
            <a:endParaRPr lang="en-US" altLang="bg-B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43382" y="3004869"/>
            <a:ext cx="957520" cy="136960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tx2">
                <a:lumMod val="75000"/>
              </a:schemeClr>
            </a:solidFill>
          </a:ln>
          <a:extLst/>
        </p:spPr>
        <p:txBody>
          <a:bodyPr/>
          <a:lstStyle/>
          <a:p>
            <a:endParaRPr lang="bg-BG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5370057" y="3046465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2">
                <a:lumMod val="75000"/>
              </a:schemeClr>
            </a:solidFill>
          </a:ln>
          <a:extLst/>
        </p:spPr>
        <p:txBody>
          <a:bodyPr/>
          <a:lstStyle/>
          <a:p>
            <a:endParaRPr lang="bg-BG">
              <a:solidFill>
                <a:srgbClr val="3399FF"/>
              </a:solidFill>
            </a:endParaRPr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132827" y="1331751"/>
            <a:ext cx="3252192" cy="1884363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243383" y="1431646"/>
            <a:ext cx="278220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3000" b="1" dirty="0" smtClean="0">
                <a:solidFill>
                  <a:srgbClr val="000000"/>
                </a:solidFill>
                <a:latin typeface="+mj-lt"/>
              </a:rPr>
              <a:t>ДАТИ НА </a:t>
            </a:r>
          </a:p>
          <a:p>
            <a:pPr algn="ctr" eaLnBrk="0" hangingPunct="0"/>
            <a:r>
              <a:rPr lang="bg-BG" altLang="bg-BG" sz="3000" b="1" dirty="0" smtClean="0">
                <a:solidFill>
                  <a:srgbClr val="000000"/>
                </a:solidFill>
                <a:latin typeface="+mj-lt"/>
              </a:rPr>
              <a:t>ИЗПИТИТЕ</a:t>
            </a:r>
          </a:p>
          <a:p>
            <a:pPr algn="ctr" eaLnBrk="0" hangingPunct="0"/>
            <a:r>
              <a:rPr lang="bg-BG" altLang="bg-BG" sz="3000" b="1" dirty="0" smtClean="0">
                <a:solidFill>
                  <a:srgbClr val="000000"/>
                </a:solidFill>
                <a:latin typeface="+mj-lt"/>
              </a:rPr>
              <a:t>7 клас</a:t>
            </a:r>
            <a:endParaRPr lang="en-US" altLang="bg-BG" sz="3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905643" y="3480315"/>
            <a:ext cx="27632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2800" b="1" dirty="0">
                <a:solidFill>
                  <a:srgbClr val="000000"/>
                </a:solidFill>
                <a:latin typeface="+mn-lt"/>
              </a:rPr>
              <a:t>МАТЕМАТИКА</a:t>
            </a:r>
          </a:p>
          <a:p>
            <a:pPr algn="ctr" eaLnBrk="0" hangingPunct="0"/>
            <a:endParaRPr lang="bg-BG" altLang="bg-BG" sz="2800" b="1" dirty="0">
              <a:solidFill>
                <a:srgbClr val="000000"/>
              </a:solidFill>
              <a:latin typeface="+mn-lt"/>
            </a:endParaRPr>
          </a:p>
          <a:p>
            <a:pPr algn="ctr" eaLnBrk="0" hangingPunct="0"/>
            <a:r>
              <a:rPr lang="en-US" altLang="bg-BG" sz="28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7 ЮНИ 20</a:t>
            </a:r>
            <a:r>
              <a:rPr lang="en-US" altLang="bg-BG" sz="2800" b="1" dirty="0" smtClean="0">
                <a:solidFill>
                  <a:srgbClr val="FF0000"/>
                </a:solidFill>
                <a:latin typeface="+mn-lt"/>
              </a:rPr>
              <a:t>20</a:t>
            </a:r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г</a:t>
            </a:r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.</a:t>
            </a:r>
            <a:endParaRPr lang="en-US" altLang="bg-BG" sz="2800" b="1" dirty="0" smtClean="0">
              <a:solidFill>
                <a:srgbClr val="FF0000"/>
              </a:solidFill>
              <a:latin typeface="+mn-lt"/>
            </a:endParaRPr>
          </a:p>
          <a:p>
            <a:pPr algn="ctr" eaLnBrk="0" hangingPunct="0"/>
            <a:r>
              <a:rPr lang="en-US" altLang="bg-BG" sz="2800" b="1" dirty="0" smtClean="0">
                <a:latin typeface="+mn-lt"/>
              </a:rPr>
              <a:t>(</a:t>
            </a:r>
            <a:r>
              <a:rPr lang="bg-BG" altLang="bg-BG" sz="2800" b="1" dirty="0" smtClean="0">
                <a:latin typeface="+mn-lt"/>
              </a:rPr>
              <a:t>сряда</a:t>
            </a:r>
            <a:r>
              <a:rPr lang="en-US" altLang="bg-BG" sz="2800" b="1" dirty="0" smtClean="0">
                <a:latin typeface="+mn-lt"/>
              </a:rPr>
              <a:t>)</a:t>
            </a:r>
            <a:endParaRPr lang="bg-BG" altLang="bg-BG" sz="2800" b="1" dirty="0" smtClean="0">
              <a:latin typeface="+mn-lt"/>
            </a:endParaRPr>
          </a:p>
          <a:p>
            <a:pPr algn="ctr" eaLnBrk="0" hangingPunct="0"/>
            <a:r>
              <a:rPr lang="bg-BG" altLang="bg-BG" sz="2800" b="1" dirty="0" smtClean="0">
                <a:solidFill>
                  <a:srgbClr val="FF0000"/>
                </a:solidFill>
                <a:latin typeface="+mn-lt"/>
              </a:rPr>
              <a:t>ОТ 9 ЧАСА</a:t>
            </a:r>
            <a:endParaRPr lang="en-US" altLang="bg-BG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91583" y="116632"/>
            <a:ext cx="8839200" cy="487363"/>
          </a:xfrm>
        </p:spPr>
        <p:txBody>
          <a:bodyPr/>
          <a:lstStyle/>
          <a:p>
            <a:r>
              <a:rPr lang="bg-BG" dirty="0" smtClean="0"/>
              <a:t>НВО – 2020 г.</a:t>
            </a:r>
            <a:endParaRPr lang="bg-BG" dirty="0"/>
          </a:p>
        </p:txBody>
      </p:sp>
      <p:sp>
        <p:nvSpPr>
          <p:cNvPr id="20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744" y="116632"/>
            <a:ext cx="8839200" cy="487363"/>
          </a:xfrm>
        </p:spPr>
        <p:txBody>
          <a:bodyPr/>
          <a:lstStyle/>
          <a:p>
            <a:r>
              <a:rPr lang="bg-BG" altLang="bg-BG" dirty="0" smtClean="0"/>
              <a:t>ВРЕМЕТРАЕНЕ НА ИЗПИТИТЕ</a:t>
            </a:r>
            <a:endParaRPr lang="en-US" altLang="bg-BG" dirty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441887" y="1432991"/>
            <a:ext cx="8136903" cy="1835726"/>
            <a:chOff x="912" y="1130"/>
            <a:chExt cx="3984" cy="922"/>
          </a:xfrm>
        </p:grpSpPr>
        <p:sp>
          <p:nvSpPr>
            <p:cNvPr id="95236" name="AutoShape 4"/>
            <p:cNvSpPr>
              <a:spLocks noChangeArrowheads="1"/>
            </p:cNvSpPr>
            <p:nvPr/>
          </p:nvSpPr>
          <p:spPr bwMode="gray">
            <a:xfrm>
              <a:off x="912" y="114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95237" name="Group 5"/>
            <p:cNvGrpSpPr>
              <a:grpSpLocks/>
            </p:cNvGrpSpPr>
            <p:nvPr/>
          </p:nvGrpSpPr>
          <p:grpSpPr bwMode="auto">
            <a:xfrm>
              <a:off x="999" y="1140"/>
              <a:ext cx="1583" cy="880"/>
              <a:chOff x="999" y="1140"/>
              <a:chExt cx="1583" cy="880"/>
            </a:xfrm>
          </p:grpSpPr>
          <p:sp>
            <p:nvSpPr>
              <p:cNvPr id="95238" name="AutoShape 6"/>
              <p:cNvSpPr>
                <a:spLocks noChangeArrowheads="1"/>
              </p:cNvSpPr>
              <p:nvPr/>
            </p:nvSpPr>
            <p:spPr bwMode="gray">
              <a:xfrm>
                <a:off x="999" y="1274"/>
                <a:ext cx="15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523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5240" name="Text Box 8"/>
              <p:cNvSpPr txBox="1">
                <a:spLocks noChangeArrowheads="1"/>
              </p:cNvSpPr>
              <p:nvPr/>
            </p:nvSpPr>
            <p:spPr bwMode="gray">
              <a:xfrm>
                <a:off x="1033" y="1264"/>
                <a:ext cx="1549" cy="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bg-BG" altLang="bg-BG" sz="3200" b="1" dirty="0" smtClean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БЪЛГАРСКИ </a:t>
                </a:r>
              </a:p>
              <a:p>
                <a:pPr algn="ctr" eaLnBrk="0" hangingPunct="0"/>
                <a:r>
                  <a:rPr lang="bg-BG" altLang="bg-BG" sz="3200" b="1" dirty="0" smtClean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ЕЗИК И </a:t>
                </a:r>
              </a:p>
              <a:p>
                <a:pPr algn="ctr" eaLnBrk="0" hangingPunct="0"/>
                <a:r>
                  <a:rPr lang="bg-BG" altLang="bg-BG" sz="3200" b="1" dirty="0" smtClean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ЛИТЕРАТУРА</a:t>
                </a:r>
                <a:endParaRPr lang="en-US" altLang="bg-BG" sz="3200" b="1" dirty="0">
                  <a:solidFill>
                    <a:srgbClr val="FF0000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5241" name="Text Box 9"/>
            <p:cNvSpPr txBox="1">
              <a:spLocks noChangeArrowheads="1"/>
            </p:cNvSpPr>
            <p:nvPr/>
          </p:nvSpPr>
          <p:spPr bwMode="gray">
            <a:xfrm>
              <a:off x="2663" y="1130"/>
              <a:ext cx="2137" cy="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3600" b="1" dirty="0" smtClean="0">
                  <a:solidFill>
                    <a:srgbClr val="FF0000"/>
                  </a:solidFill>
                </a:rPr>
                <a:t>Времетраене – 150 мин.</a:t>
              </a:r>
              <a:r>
                <a:rPr lang="bg-BG" altLang="bg-BG" sz="1200" b="1" dirty="0" smtClean="0"/>
                <a:t>Част </a:t>
              </a:r>
              <a:r>
                <a:rPr lang="en-US" altLang="bg-BG" sz="1200" b="1" dirty="0" smtClean="0"/>
                <a:t>I </a:t>
              </a:r>
              <a:r>
                <a:rPr lang="bg-BG" altLang="bg-BG" sz="1200" b="1" dirty="0" smtClean="0"/>
                <a:t>– 60 мин., част </a:t>
              </a:r>
              <a:r>
                <a:rPr lang="en-US" altLang="bg-BG" sz="1200" b="1" dirty="0" smtClean="0"/>
                <a:t>II</a:t>
              </a:r>
              <a:r>
                <a:rPr lang="bg-BG" altLang="bg-BG" sz="1200" b="1" dirty="0" smtClean="0"/>
                <a:t> – 90 </a:t>
              </a:r>
              <a:r>
                <a:rPr lang="bg-BG" altLang="bg-BG" sz="1000" b="1" dirty="0" smtClean="0"/>
                <a:t>мин.</a:t>
              </a:r>
              <a:endParaRPr lang="bg-BG" altLang="bg-BG" sz="3600" b="1" dirty="0" smtClean="0"/>
            </a:p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3600" b="1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	</a:t>
              </a:r>
              <a:r>
                <a:rPr lang="en-US" altLang="bg-BG" sz="2400" b="1" i="1" dirty="0" smtClean="0"/>
                <a:t>(</a:t>
              </a:r>
              <a:r>
                <a:rPr lang="bg-BG" altLang="bg-BG" b="1" i="1" dirty="0" smtClean="0"/>
                <a:t>без да се включва времето за четене на текста от учителя</a:t>
              </a:r>
              <a:r>
                <a:rPr lang="en-US" altLang="bg-BG" b="1" i="1" dirty="0" smtClean="0"/>
                <a:t>)</a:t>
              </a:r>
              <a:endParaRPr lang="bg-BG" altLang="bg-BG" b="1" i="1" dirty="0" smtClean="0"/>
            </a:p>
          </p:txBody>
        </p:sp>
      </p:grp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381744" y="4196979"/>
            <a:ext cx="8257190" cy="1896827"/>
            <a:chOff x="912" y="2016"/>
            <a:chExt cx="3984" cy="912"/>
          </a:xfrm>
        </p:grpSpPr>
        <p:sp>
          <p:nvSpPr>
            <p:cNvPr id="9524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95244" name="Group 12"/>
            <p:cNvGrpSpPr>
              <a:grpSpLocks/>
            </p:cNvGrpSpPr>
            <p:nvPr/>
          </p:nvGrpSpPr>
          <p:grpSpPr bwMode="auto">
            <a:xfrm>
              <a:off x="999" y="2100"/>
              <a:ext cx="1542" cy="746"/>
              <a:chOff x="999" y="2100"/>
              <a:chExt cx="1542" cy="746"/>
            </a:xfrm>
          </p:grpSpPr>
          <p:sp>
            <p:nvSpPr>
              <p:cNvPr id="9524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1542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524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5247" name="Text Box 15"/>
              <p:cNvSpPr txBox="1">
                <a:spLocks noChangeArrowheads="1"/>
              </p:cNvSpPr>
              <p:nvPr/>
            </p:nvSpPr>
            <p:spPr bwMode="gray">
              <a:xfrm>
                <a:off x="1038" y="2326"/>
                <a:ext cx="1465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МАТЕМАТИКА</a:t>
                </a:r>
                <a:endParaRPr lang="en-US" altLang="bg-BG" sz="3200" b="1" dirty="0">
                  <a:solidFill>
                    <a:srgbClr val="FF0000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5248" name="Text Box 16"/>
            <p:cNvSpPr txBox="1">
              <a:spLocks noChangeArrowheads="1"/>
            </p:cNvSpPr>
            <p:nvPr/>
          </p:nvSpPr>
          <p:spPr bwMode="gray">
            <a:xfrm>
              <a:off x="2634" y="2326"/>
              <a:ext cx="211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3600" b="1" dirty="0" smtClean="0">
                  <a:solidFill>
                    <a:srgbClr val="FF0000"/>
                  </a:solidFill>
                </a:rPr>
                <a:t>Времетраене – 150 </a:t>
              </a:r>
              <a:r>
                <a:rPr lang="bg-BG" altLang="bg-BG" sz="3600" b="1" dirty="0">
                  <a:solidFill>
                    <a:srgbClr val="FF0000"/>
                  </a:solidFill>
                </a:rPr>
                <a:t>мин.</a:t>
              </a:r>
              <a:r>
                <a:rPr lang="bg-BG" altLang="bg-BG" sz="1200" b="1" dirty="0"/>
                <a:t>Част </a:t>
              </a:r>
              <a:r>
                <a:rPr lang="en-US" altLang="bg-BG" sz="1200" b="1" dirty="0"/>
                <a:t>I </a:t>
              </a:r>
              <a:r>
                <a:rPr lang="bg-BG" altLang="bg-BG" sz="1200" b="1" dirty="0"/>
                <a:t>– 60 мин., част </a:t>
              </a:r>
              <a:r>
                <a:rPr lang="en-US" altLang="bg-BG" sz="1200" b="1" dirty="0"/>
                <a:t>II</a:t>
              </a:r>
              <a:r>
                <a:rPr lang="bg-BG" altLang="bg-BG" sz="1200" b="1" dirty="0"/>
                <a:t> – 90 мин.</a:t>
              </a:r>
              <a:endParaRPr lang="bg-BG" altLang="bg-BG" sz="1200" b="1" dirty="0" smtClean="0"/>
            </a:p>
          </p:txBody>
        </p:sp>
      </p:grpSp>
      <p:sp>
        <p:nvSpPr>
          <p:cNvPr id="18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76" y="260648"/>
            <a:ext cx="8839200" cy="487363"/>
          </a:xfrm>
        </p:spPr>
        <p:txBody>
          <a:bodyPr/>
          <a:lstStyle/>
          <a:p>
            <a:r>
              <a:rPr lang="bg-BG" sz="2000" dirty="0" smtClean="0">
                <a:latin typeface="Garamond" panose="02020404030301010803" pitchFamily="18" charset="0"/>
              </a:rPr>
              <a:t>Провеждане на НВО в условията на КОВИД-19</a:t>
            </a:r>
            <a:r>
              <a:rPr lang="en-US" sz="2000" dirty="0" smtClean="0">
                <a:latin typeface="Garamond" panose="02020404030301010803" pitchFamily="18" charset="0"/>
              </a:rPr>
              <a:t>, </a:t>
            </a:r>
            <a:r>
              <a:rPr lang="bg-BG" sz="2000" dirty="0" smtClean="0">
                <a:latin typeface="Garamond" panose="02020404030301010803" pitchFamily="18" charset="0"/>
              </a:rPr>
              <a:t>съобразно </a:t>
            </a:r>
            <a:r>
              <a:rPr lang="bg-BG" sz="2000" dirty="0">
                <a:latin typeface="Garamond" panose="02020404030301010803" pitchFamily="18" charset="0"/>
                <a:ea typeface="Times New Roman" panose="02020603050405020304" pitchFamily="18" charset="0"/>
              </a:rPr>
              <a:t>Писмо с Изх.№ 03-280-4/15.05.2020 г. писмо на д-р Георги Паздеров – директор на Регионална здравна инспекция, гр.Бургас</a:t>
            </a:r>
            <a:endParaRPr lang="bg-BG" sz="20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bg-BG" sz="1600" dirty="0" smtClean="0">
                <a:latin typeface="Garamond" panose="02020404030301010803" pitchFamily="18" charset="0"/>
              </a:rPr>
              <a:t>Ще се провежда </a:t>
            </a:r>
            <a:r>
              <a:rPr lang="bg-BG" sz="1600" dirty="0">
                <a:latin typeface="Garamond" panose="02020404030301010803" pitchFamily="18" charset="0"/>
              </a:rPr>
              <a:t>на филтър и поетапно влизане на учениците през един вход, като не се допускат ученици с грипоподобни симптоми и повишена температура;</a:t>
            </a:r>
          </a:p>
          <a:p>
            <a:pPr lvl="0" algn="just"/>
            <a:r>
              <a:rPr lang="bg-BG" sz="1600" dirty="0" smtClean="0">
                <a:latin typeface="Garamond" panose="02020404030301010803" pitchFamily="18" charset="0"/>
              </a:rPr>
              <a:t>Ще </a:t>
            </a:r>
            <a:r>
              <a:rPr lang="bg-BG" sz="1600" dirty="0">
                <a:latin typeface="Garamond" panose="02020404030301010803" pitchFamily="18" charset="0"/>
              </a:rPr>
              <a:t>се създаде организация, чакащите ученици да влязат като спазват дистанция по между си на разтояние минимум 1,5 – 2,0 м;</a:t>
            </a:r>
          </a:p>
          <a:p>
            <a:pPr lvl="0" algn="just"/>
            <a:r>
              <a:rPr lang="bg-BG" sz="1600" dirty="0" smtClean="0">
                <a:latin typeface="Garamond" panose="02020404030301010803" pitchFamily="18" charset="0"/>
              </a:rPr>
              <a:t>Ще се напомня </a:t>
            </a:r>
            <a:r>
              <a:rPr lang="bg-BG" sz="1600" dirty="0">
                <a:latin typeface="Garamond" panose="02020404030301010803" pitchFamily="18" charset="0"/>
              </a:rPr>
              <a:t>на учениците за спазване на висока лична хигиена на ръцете преди влизане в класната стяя, след ползване на санитарен възел, след приключване на изпита</a:t>
            </a:r>
            <a:r>
              <a:rPr lang="en-US" sz="1600" dirty="0">
                <a:latin typeface="Garamond" panose="02020404030301010803" pitchFamily="18" charset="0"/>
              </a:rPr>
              <a:t>, </a:t>
            </a:r>
            <a:r>
              <a:rPr lang="bg-BG" sz="1600" dirty="0">
                <a:latin typeface="Garamond" panose="02020404030301010803" pitchFamily="18" charset="0"/>
              </a:rPr>
              <a:t>както и правилата за дихателен етикет;</a:t>
            </a:r>
          </a:p>
          <a:p>
            <a:pPr lvl="0" algn="just"/>
            <a:r>
              <a:rPr lang="bg-BG" sz="1600" dirty="0">
                <a:latin typeface="Garamond" panose="02020404030301010803" pitchFamily="18" charset="0"/>
              </a:rPr>
              <a:t>С</a:t>
            </a:r>
            <a:r>
              <a:rPr lang="bg-BG" sz="1600" dirty="0" smtClean="0">
                <a:latin typeface="Garamond" panose="02020404030301010803" pitchFamily="18" charset="0"/>
              </a:rPr>
              <a:t>анитарните помещения ще </a:t>
            </a:r>
            <a:r>
              <a:rPr lang="bg-BG" sz="1600" dirty="0">
                <a:latin typeface="Garamond" panose="02020404030301010803" pitchFamily="18" charset="0"/>
              </a:rPr>
              <a:t>бъдат подсигурени с течен сапун, дезинфектант за ръце; еднократни кърпи, тоалетна хартия; </a:t>
            </a:r>
            <a:r>
              <a:rPr lang="bg-BG" sz="1600" dirty="0" smtClean="0">
                <a:latin typeface="Garamond" panose="02020404030301010803" pitchFamily="18" charset="0"/>
              </a:rPr>
              <a:t>ще </a:t>
            </a:r>
            <a:r>
              <a:rPr lang="bg-BG" sz="1600" dirty="0">
                <a:latin typeface="Garamond" panose="02020404030301010803" pitchFamily="18" charset="0"/>
              </a:rPr>
              <a:t>се зареджат дозаторите своевременно; да не се допуска тоалетните клетки да остават без тоалетна хартия;</a:t>
            </a:r>
          </a:p>
          <a:p>
            <a:pPr lvl="0" algn="just"/>
            <a:r>
              <a:rPr lang="bg-BG" sz="1600" dirty="0">
                <a:latin typeface="Garamond" panose="02020404030301010803" pitchFamily="18" charset="0"/>
              </a:rPr>
              <a:t>В дните преди провеждане на изпита да бъдат проведени хигиенни мерки, като основно почистване и крайна дезинфекция на коридори, класни стаи и кабинети, санитарни помещения и др., вкл., повърхностите и седалките, и облегалките на учебните чинове(маси и столове);</a:t>
            </a:r>
          </a:p>
          <a:p>
            <a:pPr lvl="0" algn="just"/>
            <a:r>
              <a:rPr lang="bg-BG" sz="1600" dirty="0" smtClean="0">
                <a:latin typeface="Garamond" panose="02020404030301010803" pitchFamily="18" charset="0"/>
              </a:rPr>
              <a:t>Ще </a:t>
            </a:r>
            <a:r>
              <a:rPr lang="bg-BG" sz="1600" dirty="0">
                <a:latin typeface="Garamond" panose="02020404030301010803" pitchFamily="18" charset="0"/>
              </a:rPr>
              <a:t>се извършва необходимата аерация на помещенията съгласно изискванията;</a:t>
            </a:r>
          </a:p>
          <a:p>
            <a:pPr algn="just"/>
            <a:endParaRPr lang="bg-BG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83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5A94A8"/>
              </a:buClr>
            </a:pPr>
            <a:r>
              <a:rPr lang="bg-BG" sz="1600" dirty="0" smtClean="0">
                <a:solidFill>
                  <a:srgbClr val="3B8DDF"/>
                </a:solidFill>
                <a:latin typeface="Garamond" panose="02020404030301010803" pitchFamily="18" charset="0"/>
              </a:rPr>
              <a:t>Ще </a:t>
            </a:r>
            <a:r>
              <a:rPr lang="bg-BG" sz="1600" dirty="0">
                <a:solidFill>
                  <a:srgbClr val="3B8DDF"/>
                </a:solidFill>
                <a:latin typeface="Garamond" panose="02020404030301010803" pitchFamily="18" charset="0"/>
              </a:rPr>
              <a:t>се следи учениците да използват само лични едни пособия. Всеки ученик трябва да ползва само лични вещи и да не се допуска размяната</a:t>
            </a:r>
          </a:p>
          <a:p>
            <a:pPr lvl="0" algn="just">
              <a:buClr>
                <a:srgbClr val="5A94A8"/>
              </a:buClr>
            </a:pPr>
            <a:r>
              <a:rPr lang="bg-BG" sz="1600" dirty="0" smtClean="0">
                <a:solidFill>
                  <a:srgbClr val="3B8DDF"/>
                </a:solidFill>
                <a:latin typeface="Garamond" panose="02020404030301010803" pitchFamily="18" charset="0"/>
              </a:rPr>
              <a:t>Няма да се </a:t>
            </a:r>
            <a:r>
              <a:rPr lang="bg-BG" sz="1600" dirty="0">
                <a:solidFill>
                  <a:srgbClr val="3B8DDF"/>
                </a:solidFill>
                <a:latin typeface="Garamond" panose="02020404030301010803" pitchFamily="18" charset="0"/>
              </a:rPr>
              <a:t>допуска струпване на учениците в коридорите, пред класните стаи и санитарните помещения.</a:t>
            </a:r>
          </a:p>
          <a:p>
            <a:pPr lvl="0" algn="just">
              <a:buClr>
                <a:srgbClr val="5A94A8"/>
              </a:buClr>
            </a:pPr>
            <a:r>
              <a:rPr lang="bg-BG" sz="1600" dirty="0">
                <a:solidFill>
                  <a:srgbClr val="3B8DDF"/>
                </a:solidFill>
                <a:latin typeface="Garamond" panose="02020404030301010803" pitchFamily="18" charset="0"/>
              </a:rPr>
              <a:t>След приключването на изпита да не се допуска струпване на учениците на изходите и в двора на училището;</a:t>
            </a:r>
          </a:p>
          <a:p>
            <a:pPr lvl="0" algn="just">
              <a:buClr>
                <a:srgbClr val="5A94A8"/>
              </a:buClr>
            </a:pPr>
            <a:r>
              <a:rPr lang="bg-BG" sz="1600" dirty="0" smtClean="0">
                <a:solidFill>
                  <a:srgbClr val="3B8DDF"/>
                </a:solidFill>
                <a:latin typeface="Garamond" panose="02020404030301010803" pitchFamily="18" charset="0"/>
              </a:rPr>
              <a:t>Няма да се </a:t>
            </a:r>
            <a:r>
              <a:rPr lang="bg-BG" sz="1600" dirty="0">
                <a:solidFill>
                  <a:srgbClr val="3B8DDF"/>
                </a:solidFill>
                <a:latin typeface="Garamond" panose="02020404030301010803" pitchFamily="18" charset="0"/>
              </a:rPr>
              <a:t>допуска струпване на родители пред и в двора на училището;</a:t>
            </a:r>
          </a:p>
          <a:p>
            <a:pPr lvl="0" algn="just">
              <a:buClr>
                <a:srgbClr val="5A94A8"/>
              </a:buClr>
            </a:pPr>
            <a:r>
              <a:rPr lang="bg-BG" sz="1600" dirty="0" smtClean="0">
                <a:solidFill>
                  <a:srgbClr val="3B8DDF"/>
                </a:solidFill>
                <a:latin typeface="Garamond" panose="02020404030301010803" pitchFamily="18" charset="0"/>
              </a:rPr>
              <a:t>Ще се изисква </a:t>
            </a:r>
            <a:r>
              <a:rPr lang="bg-BG" sz="1600" dirty="0">
                <a:solidFill>
                  <a:srgbClr val="3B8DDF"/>
                </a:solidFill>
                <a:latin typeface="Garamond" panose="02020404030301010803" pitchFamily="18" charset="0"/>
              </a:rPr>
              <a:t>декларация от родителите, че ученикът здрав и няма гипоподобни симптоми.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8738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Български език и литература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400" dirty="0" smtClean="0">
                <a:latin typeface="Garamond" pitchFamily="18" charset="0"/>
              </a:rPr>
              <a:t>Видове 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0" dirty="0">
                <a:latin typeface="Garamond" pitchFamily="18" charset="0"/>
              </a:rPr>
              <a:t>18 задачи </a:t>
            </a:r>
            <a:r>
              <a:rPr lang="ru-RU" sz="2800" b="0" dirty="0" err="1">
                <a:latin typeface="Garamond" pitchFamily="18" charset="0"/>
              </a:rPr>
              <a:t>със</a:t>
            </a:r>
            <a:r>
              <a:rPr lang="ru-RU" sz="2800" b="0" dirty="0">
                <a:latin typeface="Garamond" pitchFamily="18" charset="0"/>
              </a:rPr>
              <a:t> </a:t>
            </a:r>
            <a:r>
              <a:rPr lang="ru-RU" sz="2800" b="0" dirty="0" err="1">
                <a:latin typeface="Garamond" pitchFamily="18" charset="0"/>
              </a:rPr>
              <a:t>структуриран</a:t>
            </a:r>
            <a:r>
              <a:rPr lang="ru-RU" sz="2800" b="0" dirty="0">
                <a:latin typeface="Garamond" pitchFamily="18" charset="0"/>
              </a:rPr>
              <a:t> отговор с </a:t>
            </a:r>
            <a:r>
              <a:rPr lang="ru-RU" sz="2800" b="0" dirty="0" err="1">
                <a:latin typeface="Garamond" pitchFamily="18" charset="0"/>
              </a:rPr>
              <a:t>четири</a:t>
            </a:r>
            <a:r>
              <a:rPr lang="ru-RU" sz="2800" b="0" dirty="0">
                <a:latin typeface="Garamond" pitchFamily="18" charset="0"/>
              </a:rPr>
              <a:t> </a:t>
            </a:r>
            <a:r>
              <a:rPr lang="ru-RU" sz="2800" b="0" dirty="0" err="1" smtClean="0">
                <a:latin typeface="Garamond" pitchFamily="18" charset="0"/>
              </a:rPr>
              <a:t>възможности</a:t>
            </a:r>
            <a:r>
              <a:rPr lang="ru-RU" sz="2800" b="0" dirty="0" smtClean="0">
                <a:latin typeface="Garamond" pitchFamily="18" charset="0"/>
              </a:rPr>
              <a:t>, </a:t>
            </a:r>
            <a:r>
              <a:rPr lang="ru-RU" sz="2800" b="0" dirty="0">
                <a:latin typeface="Garamond" pitchFamily="18" charset="0"/>
              </a:rPr>
              <a:t>от </a:t>
            </a:r>
            <a:r>
              <a:rPr lang="ru-RU" sz="2800" b="0" dirty="0" err="1">
                <a:latin typeface="Garamond" pitchFamily="18" charset="0"/>
              </a:rPr>
              <a:t>които</a:t>
            </a:r>
            <a:r>
              <a:rPr lang="ru-RU" sz="2800" b="0" dirty="0">
                <a:latin typeface="Garamond" pitchFamily="18" charset="0"/>
              </a:rPr>
              <a:t> </a:t>
            </a:r>
            <a:r>
              <a:rPr lang="ru-RU" sz="2800" b="0" dirty="0" smtClean="0">
                <a:latin typeface="Garamond" pitchFamily="18" charset="0"/>
              </a:rPr>
              <a:t>само </a:t>
            </a:r>
            <a:r>
              <a:rPr lang="bg-BG" sz="2800" b="0" dirty="0" smtClean="0">
                <a:latin typeface="Garamond" pitchFamily="18" charset="0"/>
              </a:rPr>
              <a:t>един </a:t>
            </a:r>
            <a:r>
              <a:rPr lang="bg-BG" sz="2800" b="0" dirty="0">
                <a:latin typeface="Garamond" pitchFamily="18" charset="0"/>
              </a:rPr>
              <a:t>е правилен;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0" dirty="0" smtClean="0">
                <a:latin typeface="Garamond" pitchFamily="18" charset="0"/>
              </a:rPr>
              <a:t>6 </a:t>
            </a:r>
            <a:r>
              <a:rPr lang="ru-RU" sz="2800" b="0" dirty="0">
                <a:latin typeface="Garamond" pitchFamily="18" charset="0"/>
              </a:rPr>
              <a:t>задачи с </a:t>
            </a:r>
            <a:r>
              <a:rPr lang="ru-RU" sz="2800" b="0" dirty="0" err="1">
                <a:latin typeface="Garamond" pitchFamily="18" charset="0"/>
              </a:rPr>
              <a:t>кратък</a:t>
            </a:r>
            <a:r>
              <a:rPr lang="ru-RU" sz="2800" b="0" dirty="0">
                <a:latin typeface="Garamond" pitchFamily="18" charset="0"/>
              </a:rPr>
              <a:t> свободен отговор;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0" dirty="0" smtClean="0">
                <a:latin typeface="Garamond" pitchFamily="18" charset="0"/>
              </a:rPr>
              <a:t>1 </a:t>
            </a:r>
            <a:r>
              <a:rPr lang="ru-RU" sz="2800" b="0" dirty="0">
                <a:latin typeface="Garamond" pitchFamily="18" charset="0"/>
              </a:rPr>
              <a:t>задача с </a:t>
            </a:r>
            <a:r>
              <a:rPr lang="ru-RU" sz="2800" b="0" dirty="0" err="1">
                <a:latin typeface="Garamond" pitchFamily="18" charset="0"/>
              </a:rPr>
              <a:t>разширен</a:t>
            </a:r>
            <a:r>
              <a:rPr lang="ru-RU" sz="2800" b="0" dirty="0">
                <a:latin typeface="Garamond" pitchFamily="18" charset="0"/>
              </a:rPr>
              <a:t> свободен отговор;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0" dirty="0" smtClean="0">
                <a:latin typeface="Garamond" pitchFamily="18" charset="0"/>
              </a:rPr>
              <a:t>1 </a:t>
            </a:r>
            <a:r>
              <a:rPr lang="ru-RU" sz="2800" b="0" dirty="0">
                <a:latin typeface="Garamond" pitchFamily="18" charset="0"/>
              </a:rPr>
              <a:t>задача за </a:t>
            </a:r>
            <a:r>
              <a:rPr lang="ru-RU" sz="2800" b="0" dirty="0" err="1">
                <a:latin typeface="Garamond" pitchFamily="18" charset="0"/>
              </a:rPr>
              <a:t>създаване</a:t>
            </a:r>
            <a:r>
              <a:rPr lang="ru-RU" sz="2800" b="0" dirty="0">
                <a:latin typeface="Garamond" pitchFamily="18" charset="0"/>
              </a:rPr>
              <a:t> на текст.</a:t>
            </a:r>
            <a:endParaRPr lang="en-US" sz="2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2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Математика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395413"/>
            <a:ext cx="8496944" cy="4895850"/>
          </a:xfrm>
        </p:spPr>
        <p:txBody>
          <a:bodyPr/>
          <a:lstStyle/>
          <a:p>
            <a:r>
              <a:rPr lang="bg-BG" sz="2800" dirty="0" smtClean="0">
                <a:latin typeface="Garamond" pitchFamily="18" charset="0"/>
              </a:rPr>
              <a:t>Видове 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latin typeface="Garamond" pitchFamily="18" charset="0"/>
              </a:rPr>
              <a:t>18 </a:t>
            </a:r>
            <a:r>
              <a:rPr lang="ru-RU" sz="2400" b="0" dirty="0">
                <a:latin typeface="Garamond" pitchFamily="18" charset="0"/>
              </a:rPr>
              <a:t>задачи, </a:t>
            </a:r>
            <a:r>
              <a:rPr lang="ru-RU" sz="2400" b="0" dirty="0" err="1">
                <a:latin typeface="Garamond" pitchFamily="18" charset="0"/>
              </a:rPr>
              <a:t>които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са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със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структуриран</a:t>
            </a:r>
            <a:r>
              <a:rPr lang="ru-RU" sz="2400" b="0" dirty="0">
                <a:latin typeface="Garamond" pitchFamily="18" charset="0"/>
              </a:rPr>
              <a:t> отговор с </a:t>
            </a:r>
            <a:r>
              <a:rPr lang="ru-RU" sz="2400" b="0" dirty="0" err="1">
                <a:latin typeface="Garamond" pitchFamily="18" charset="0"/>
              </a:rPr>
              <a:t>четири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възможности</a:t>
            </a:r>
            <a:r>
              <a:rPr lang="ru-RU" sz="2400" b="0" dirty="0">
                <a:latin typeface="Garamond" pitchFamily="18" charset="0"/>
              </a:rPr>
              <a:t> за отговор, от </a:t>
            </a:r>
            <a:r>
              <a:rPr lang="ru-RU" sz="2400" b="0" dirty="0" err="1">
                <a:latin typeface="Garamond" pitchFamily="18" charset="0"/>
              </a:rPr>
              <a:t>които</a:t>
            </a:r>
            <a:r>
              <a:rPr lang="ru-RU" sz="2400" b="0" dirty="0">
                <a:latin typeface="Garamond" pitchFamily="18" charset="0"/>
              </a:rPr>
              <a:t> само един е правилен;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latin typeface="Garamond" pitchFamily="18" charset="0"/>
              </a:rPr>
              <a:t>2 </a:t>
            </a:r>
            <a:r>
              <a:rPr lang="ru-RU" sz="2400" b="0" dirty="0">
                <a:latin typeface="Garamond" pitchFamily="18" charset="0"/>
              </a:rPr>
              <a:t>задачи с </a:t>
            </a:r>
            <a:r>
              <a:rPr lang="ru-RU" sz="2400" b="0" dirty="0" err="1">
                <a:latin typeface="Garamond" pitchFamily="18" charset="0"/>
              </a:rPr>
              <a:t>кратък</a:t>
            </a:r>
            <a:r>
              <a:rPr lang="ru-RU" sz="2400" b="0" dirty="0">
                <a:latin typeface="Garamond" pitchFamily="18" charset="0"/>
              </a:rPr>
              <a:t> свободен отговор (</a:t>
            </a:r>
            <a:r>
              <a:rPr lang="ru-RU" sz="2400" b="0" dirty="0" err="1">
                <a:latin typeface="Garamond" pitchFamily="18" charset="0"/>
              </a:rPr>
              <a:t>числов</a:t>
            </a:r>
            <a:r>
              <a:rPr lang="ru-RU" sz="2400" b="0" dirty="0">
                <a:latin typeface="Garamond" pitchFamily="18" charset="0"/>
              </a:rPr>
              <a:t>, </a:t>
            </a:r>
            <a:r>
              <a:rPr lang="ru-RU" sz="2400" b="0" dirty="0" err="1">
                <a:latin typeface="Garamond" pitchFamily="18" charset="0"/>
              </a:rPr>
              <a:t>символен</a:t>
            </a:r>
            <a:r>
              <a:rPr lang="ru-RU" sz="2400" b="0" dirty="0">
                <a:latin typeface="Garamond" pitchFamily="18" charset="0"/>
              </a:rPr>
              <a:t> или </a:t>
            </a:r>
            <a:r>
              <a:rPr lang="ru-RU" sz="2400" b="0" dirty="0" err="1">
                <a:latin typeface="Garamond" pitchFamily="18" charset="0"/>
              </a:rPr>
              <a:t>словесен</a:t>
            </a:r>
            <a:r>
              <a:rPr lang="ru-RU" sz="2400" b="0" dirty="0">
                <a:latin typeface="Garamond" pitchFamily="18" charset="0"/>
              </a:rPr>
              <a:t>) – от </a:t>
            </a:r>
            <a:r>
              <a:rPr lang="ru-RU" sz="2400" b="0" dirty="0" err="1">
                <a:latin typeface="Garamond" pitchFamily="18" charset="0"/>
              </a:rPr>
              <a:t>учениците</a:t>
            </a:r>
            <a:r>
              <a:rPr lang="ru-RU" sz="2400" b="0" dirty="0">
                <a:latin typeface="Garamond" pitchFamily="18" charset="0"/>
              </a:rPr>
              <a:t> се </a:t>
            </a:r>
            <a:r>
              <a:rPr lang="ru-RU" sz="2400" b="0" dirty="0" err="1">
                <a:latin typeface="Garamond" pitchFamily="18" charset="0"/>
              </a:rPr>
              <a:t>изисква</a:t>
            </a:r>
            <a:r>
              <a:rPr lang="ru-RU" sz="2400" b="0" dirty="0">
                <a:latin typeface="Garamond" pitchFamily="18" charset="0"/>
              </a:rPr>
              <a:t> да </a:t>
            </a:r>
            <a:r>
              <a:rPr lang="ru-RU" sz="2400" b="0" dirty="0" err="1">
                <a:latin typeface="Garamond" pitchFamily="18" charset="0"/>
              </a:rPr>
              <a:t>напишат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свободни</a:t>
            </a:r>
            <a:r>
              <a:rPr lang="ru-RU" sz="2400" b="0" dirty="0">
                <a:latin typeface="Garamond" pitchFamily="18" charset="0"/>
              </a:rPr>
              <a:t> отговори, без да </a:t>
            </a:r>
            <a:r>
              <a:rPr lang="ru-RU" sz="2400" b="0" dirty="0" err="1">
                <a:latin typeface="Garamond" pitchFamily="18" charset="0"/>
              </a:rPr>
              <a:t>привеждат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своето</a:t>
            </a:r>
            <a:r>
              <a:rPr lang="ru-RU" sz="2400" b="0" dirty="0">
                <a:latin typeface="Garamond" pitchFamily="18" charset="0"/>
              </a:rPr>
              <a:t> решение;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latin typeface="Garamond" pitchFamily="18" charset="0"/>
              </a:rPr>
              <a:t>3 </a:t>
            </a:r>
            <a:r>
              <a:rPr lang="ru-RU" sz="2400" b="0" dirty="0">
                <a:latin typeface="Garamond" pitchFamily="18" charset="0"/>
              </a:rPr>
              <a:t>задачи с </a:t>
            </a:r>
            <a:r>
              <a:rPr lang="ru-RU" sz="2400" b="0" dirty="0" err="1">
                <a:latin typeface="Garamond" pitchFamily="18" charset="0"/>
              </a:rPr>
              <a:t>разширен</a:t>
            </a:r>
            <a:r>
              <a:rPr lang="ru-RU" sz="2400" b="0" dirty="0">
                <a:latin typeface="Garamond" pitchFamily="18" charset="0"/>
              </a:rPr>
              <a:t> свободен отговор – </a:t>
            </a:r>
            <a:r>
              <a:rPr lang="ru-RU" sz="2400" b="0" dirty="0" err="1">
                <a:latin typeface="Garamond" pitchFamily="18" charset="0"/>
              </a:rPr>
              <a:t>учениците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трябва</a:t>
            </a:r>
            <a:r>
              <a:rPr lang="ru-RU" sz="2400" b="0" dirty="0">
                <a:latin typeface="Garamond" pitchFamily="18" charset="0"/>
              </a:rPr>
              <a:t> да </a:t>
            </a:r>
            <a:r>
              <a:rPr lang="ru-RU" sz="2400" b="0" dirty="0" err="1">
                <a:latin typeface="Garamond" pitchFamily="18" charset="0"/>
              </a:rPr>
              <a:t>опишат</a:t>
            </a:r>
            <a:r>
              <a:rPr lang="ru-RU" sz="2400" b="0" dirty="0">
                <a:latin typeface="Garamond" pitchFamily="18" charset="0"/>
              </a:rPr>
              <a:t> и да </a:t>
            </a:r>
            <a:r>
              <a:rPr lang="ru-RU" sz="2400" b="0" dirty="0" err="1">
                <a:latin typeface="Garamond" pitchFamily="18" charset="0"/>
              </a:rPr>
              <a:t>аргументират</a:t>
            </a:r>
            <a:r>
              <a:rPr lang="ru-RU" sz="2400" b="0" dirty="0">
                <a:latin typeface="Garamond" pitchFamily="18" charset="0"/>
              </a:rPr>
              <a:t> </a:t>
            </a:r>
            <a:r>
              <a:rPr lang="ru-RU" sz="2400" b="0" dirty="0" err="1">
                <a:latin typeface="Garamond" pitchFamily="18" charset="0"/>
              </a:rPr>
              <a:t>изпълнението</a:t>
            </a:r>
            <a:r>
              <a:rPr lang="ru-RU" sz="2400" b="0" dirty="0">
                <a:latin typeface="Garamond" pitchFamily="18" charset="0"/>
              </a:rPr>
              <a:t> на определена </a:t>
            </a:r>
            <a:r>
              <a:rPr lang="ru-RU" sz="2400" b="0" dirty="0" err="1">
                <a:latin typeface="Garamond" pitchFamily="18" charset="0"/>
              </a:rPr>
              <a:t>математическа</a:t>
            </a:r>
            <a:r>
              <a:rPr lang="ru-RU" sz="2400" b="0" dirty="0">
                <a:latin typeface="Garamond" pitchFamily="18" charset="0"/>
              </a:rPr>
              <a:t> задача с </a:t>
            </a:r>
            <a:r>
              <a:rPr lang="ru-RU" sz="2400" b="0" dirty="0" smtClean="0">
                <a:latin typeface="Garamond" pitchFamily="18" charset="0"/>
              </a:rPr>
              <a:t>аналитико-синтетичен </a:t>
            </a:r>
            <a:r>
              <a:rPr lang="ru-RU" sz="2400" b="0" dirty="0">
                <a:latin typeface="Garamond" pitchFamily="18" charset="0"/>
              </a:rPr>
              <a:t>характер. </a:t>
            </a:r>
          </a:p>
          <a:p>
            <a:pPr marL="0" indent="0">
              <a:buNone/>
            </a:pPr>
            <a:endParaRPr 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Инструкция за учениците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1600" dirty="0" smtClean="0"/>
              <a:t>Преди започване на НВО:</a:t>
            </a:r>
          </a:p>
          <a:p>
            <a:pPr marL="0" indent="0" algn="just">
              <a:buNone/>
            </a:pPr>
            <a:r>
              <a:rPr lang="ru-RU" sz="1200" dirty="0" smtClean="0"/>
              <a:t> Явява </a:t>
            </a:r>
            <a:r>
              <a:rPr lang="ru-RU" sz="1200" dirty="0"/>
              <a:t>се в сградата на училището не по-късно от 8,30 часа.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Носи документ за самоличност (лична карта/ученическа лична карта/ученическа книжка/задграничен паспорт)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Заема персонално определеното му работно място, обозначено с етикет с неговото име  не покъсно 8,45 часа.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Носи и ползва химикалка, която пише с черен цвят, молив и гума, а за изпита по математика – и линия, пергел, триъгълник. Ако е ученик с нарушено зрение – и брайлова машина, брайлов дисплей, брайлови прибори за чертане, техническо средство за уголемяване на шрифта при работа с компютър и оптични средства.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Изслушва настоящия инструктаж, съдържащ и изискванията за анонимност на изпитната работа, и се подписва в квесторския протокол от лявата страна на името си.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Изключва изцяло всички технически средства за комуникация и ги предава на квестор, който ги поставя на видно </a:t>
            </a:r>
            <a:r>
              <a:rPr lang="ru-RU" sz="1200" dirty="0" smtClean="0"/>
              <a:t>място.</a:t>
            </a:r>
          </a:p>
          <a:p>
            <a:pPr algn="just"/>
            <a:r>
              <a:rPr lang="ru-RU" sz="1200" dirty="0"/>
              <a:t>Непосредствено преди началото на изпита: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/>
              <a:t> Получава от квестор изпитен комплект и помощни материали. Изпитният комплект съдържа лист с указания за работа и прикрепена към него идентификационна бланка, лист/листове за отговори и/или свитък за белова, в т.ч. и листове с надпис „чернова“ по БЕЛ и по математика. Помощните материали по БЕЛ и по математика съдържат индивидуален плик за изпитната работа, плик за част 1, малко пликче за идентификационната бланка. Помощните материали по чужд език съдържат индивидуален плик за изпитната работа и малко пликче за идентификационната бланка.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Запознава се с указанията за работа с изпитния материал. </a:t>
            </a: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 </a:t>
            </a:r>
            <a:r>
              <a:rPr lang="ru-RU" sz="1200" dirty="0"/>
              <a:t>На работното си място попълва с печатни букви идентификационната си бланка, подписва я, без да я отделя от листа с указания за работа. 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xmlns="" val="199591682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3">
      <a:dk1>
        <a:srgbClr val="000000"/>
      </a:dk1>
      <a:lt1>
        <a:srgbClr val="FFFFFF"/>
      </a:lt1>
      <a:dk2>
        <a:srgbClr val="000066"/>
      </a:dk2>
      <a:lt2>
        <a:srgbClr val="B2B2B2"/>
      </a:lt2>
      <a:accent1>
        <a:srgbClr val="3B8DDF"/>
      </a:accent1>
      <a:accent2>
        <a:srgbClr val="0099CC"/>
      </a:accent2>
      <a:accent3>
        <a:srgbClr val="FFFFFF"/>
      </a:accent3>
      <a:accent4>
        <a:srgbClr val="000000"/>
      </a:accent4>
      <a:accent5>
        <a:srgbClr val="AFC5EC"/>
      </a:accent5>
      <a:accent6>
        <a:srgbClr val="008AB9"/>
      </a:accent6>
      <a:hlink>
        <a:srgbClr val="5A94A8"/>
      </a:hlink>
      <a:folHlink>
        <a:srgbClr val="6666F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6AB897"/>
        </a:accent1>
        <a:accent2>
          <a:srgbClr val="FF7C80"/>
        </a:accent2>
        <a:accent3>
          <a:srgbClr val="FFFFFF"/>
        </a:accent3>
        <a:accent4>
          <a:srgbClr val="000000"/>
        </a:accent4>
        <a:accent5>
          <a:srgbClr val="B9D8C9"/>
        </a:accent5>
        <a:accent6>
          <a:srgbClr val="E77073"/>
        </a:accent6>
        <a:hlink>
          <a:srgbClr val="5A94A8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069EC"/>
        </a:dk2>
        <a:lt2>
          <a:srgbClr val="B2B2B2"/>
        </a:lt2>
        <a:accent1>
          <a:srgbClr val="8DA75F"/>
        </a:accent1>
        <a:accent2>
          <a:srgbClr val="CCCC00"/>
        </a:accent2>
        <a:accent3>
          <a:srgbClr val="FFFFFF"/>
        </a:accent3>
        <a:accent4>
          <a:srgbClr val="000056"/>
        </a:accent4>
        <a:accent5>
          <a:srgbClr val="C5D0B6"/>
        </a:accent5>
        <a:accent6>
          <a:srgbClr val="B9B900"/>
        </a:accent6>
        <a:hlink>
          <a:srgbClr val="3B5AB1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3B8DDF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AFC5EC"/>
        </a:accent5>
        <a:accent6>
          <a:srgbClr val="008AB9"/>
        </a:accent6>
        <a:hlink>
          <a:srgbClr val="5A94A8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cdb2004c004l</Template>
  <TotalTime>1084</TotalTime>
  <Words>2433</Words>
  <Application>Microsoft Office PowerPoint</Application>
  <PresentationFormat>Презентация на цял екран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19</vt:i4>
      </vt:variant>
    </vt:vector>
  </HeadingPairs>
  <TitlesOfParts>
    <vt:vector size="20" baseType="lpstr">
      <vt:lpstr>sample</vt:lpstr>
      <vt:lpstr>НАЦИОНАЛНО  ВЪНШНО  ОЦЕНЯВАНЕ  2019-2020 учебна година  </vt:lpstr>
      <vt:lpstr> Цел на външното оценяване в VII клас </vt:lpstr>
      <vt:lpstr>НВО – 2020 г.</vt:lpstr>
      <vt:lpstr>ВРЕМЕТРАЕНЕ НА ИЗПИТИТЕ</vt:lpstr>
      <vt:lpstr>Провеждане на НВО в условията на КОВИД-19, съобразно Писмо с Изх.№ 03-280-4/15.05.2020 г. писмо на д-р Георги Паздеров – директор на Регионална здравна инспекция, гр.Бургас</vt:lpstr>
      <vt:lpstr>Слайд 6</vt:lpstr>
      <vt:lpstr>Български език и литература</vt:lpstr>
      <vt:lpstr>Математика</vt:lpstr>
      <vt:lpstr>Инструкция за учениците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Guilddesign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НАЦИОНАЛНО  ВЪНШНО ОЦЕНЯВАНЕ  2016 г.</dc:title>
  <dc:creator>Елена Кирилова</dc:creator>
  <cp:lastModifiedBy>Дара-Стоян</cp:lastModifiedBy>
  <cp:revision>186</cp:revision>
  <cp:lastPrinted>2016-04-15T12:37:22Z</cp:lastPrinted>
  <dcterms:created xsi:type="dcterms:W3CDTF">2016-04-07T13:41:33Z</dcterms:created>
  <dcterms:modified xsi:type="dcterms:W3CDTF">2020-05-20T12:20:10Z</dcterms:modified>
</cp:coreProperties>
</file>